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72" r:id="rId1"/>
  </p:sldMasterIdLst>
  <p:notesMasterIdLst>
    <p:notesMasterId r:id="rId32"/>
  </p:notesMasterIdLst>
  <p:sldIdLst>
    <p:sldId id="266" r:id="rId2"/>
    <p:sldId id="267" r:id="rId3"/>
    <p:sldId id="273" r:id="rId4"/>
    <p:sldId id="269" r:id="rId5"/>
    <p:sldId id="277" r:id="rId6"/>
    <p:sldId id="274" r:id="rId7"/>
    <p:sldId id="278" r:id="rId8"/>
    <p:sldId id="275" r:id="rId9"/>
    <p:sldId id="279" r:id="rId10"/>
    <p:sldId id="281" r:id="rId11"/>
    <p:sldId id="282" r:id="rId12"/>
    <p:sldId id="284" r:id="rId13"/>
    <p:sldId id="280" r:id="rId14"/>
    <p:sldId id="283" r:id="rId15"/>
    <p:sldId id="286" r:id="rId16"/>
    <p:sldId id="289" r:id="rId17"/>
    <p:sldId id="285" r:id="rId18"/>
    <p:sldId id="287" r:id="rId19"/>
    <p:sldId id="290" r:id="rId20"/>
    <p:sldId id="293" r:id="rId21"/>
    <p:sldId id="292" r:id="rId22"/>
    <p:sldId id="296" r:id="rId23"/>
    <p:sldId id="294" r:id="rId24"/>
    <p:sldId id="295" r:id="rId25"/>
    <p:sldId id="291" r:id="rId26"/>
    <p:sldId id="297" r:id="rId27"/>
    <p:sldId id="298" r:id="rId28"/>
    <p:sldId id="299" r:id="rId29"/>
    <p:sldId id="300" r:id="rId30"/>
    <p:sldId id="272" r:id="rId31"/>
  </p:sldIdLst>
  <p:sldSz cx="24382413" cy="13716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221" userDrawn="1">
          <p15:clr>
            <a:srgbClr val="A4A3A4"/>
          </p15:clr>
        </p15:guide>
        <p15:guide id="2" pos="421" userDrawn="1">
          <p15:clr>
            <a:srgbClr val="A4A3A4"/>
          </p15:clr>
        </p15:guide>
        <p15:guide id="3" pos="14938" userDrawn="1">
          <p15:clr>
            <a:srgbClr val="A4A3A4"/>
          </p15:clr>
        </p15:guide>
        <p15:guide id="4" orient="horz" pos="6861" userDrawn="1">
          <p15:clr>
            <a:srgbClr val="A4A3A4"/>
          </p15:clr>
        </p15:guide>
        <p15:guide id="5" orient="horz" pos="6405" userDrawn="1">
          <p15:clr>
            <a:srgbClr val="A4A3A4"/>
          </p15:clr>
        </p15:guide>
        <p15:guide id="6" pos="4141" userDrawn="1">
          <p15:clr>
            <a:srgbClr val="A4A3A4"/>
          </p15:clr>
        </p15:guide>
        <p15:guide id="7" pos="7861" userDrawn="1">
          <p15:clr>
            <a:srgbClr val="A4A3A4"/>
          </p15:clr>
        </p15:guide>
        <p15:guide id="8" pos="11626" userDrawn="1">
          <p15:clr>
            <a:srgbClr val="A4A3A4"/>
          </p15:clr>
        </p15:guide>
        <p15:guide id="9" orient="horz" pos="421" userDrawn="1">
          <p15:clr>
            <a:srgbClr val="A4A3A4"/>
          </p15:clr>
        </p15:guide>
        <p15:guide id="10" orient="horz" pos="1008" userDrawn="1">
          <p15:clr>
            <a:srgbClr val="A4A3A4"/>
          </p15:clr>
        </p15:guide>
        <p15:guide id="11" orient="horz" pos="1597" userDrawn="1">
          <p15:clr>
            <a:srgbClr val="A4A3A4"/>
          </p15:clr>
        </p15:guide>
        <p15:guide id="12" pos="3733" userDrawn="1">
          <p15:clr>
            <a:srgbClr val="A4A3A4"/>
          </p15:clr>
        </p15:guide>
        <p15:guide id="13" pos="7498" userDrawn="1">
          <p15:clr>
            <a:srgbClr val="A4A3A4"/>
          </p15:clr>
        </p15:guide>
        <p15:guide id="14" pos="11149" userDrawn="1">
          <p15:clr>
            <a:srgbClr val="A4A3A4"/>
          </p15:clr>
        </p15:guide>
        <p15:guide id="15" orient="horz" pos="8640" userDrawn="1">
          <p15:clr>
            <a:srgbClr val="A4A3A4"/>
          </p15:clr>
        </p15:guide>
        <p15:guide id="16" orient="horz" userDrawn="1">
          <p15:clr>
            <a:srgbClr val="A4A3A4"/>
          </p15:clr>
        </p15:guide>
        <p15:guide id="17" userDrawn="1">
          <p15:clr>
            <a:srgbClr val="A4A3A4"/>
          </p15:clr>
        </p15:guide>
        <p15:guide id="18" pos="15359" userDrawn="1">
          <p15:clr>
            <a:srgbClr val="A4A3A4"/>
          </p15:clr>
        </p15:guide>
        <p15:guide id="19" orient="horz" pos="7632" userDrawn="1">
          <p15:clr>
            <a:srgbClr val="A4A3A4"/>
          </p15:clr>
        </p15:guide>
        <p15:guide id="20" orient="horz" pos="7224" userDrawn="1">
          <p15:clr>
            <a:srgbClr val="A4A3A4"/>
          </p15:clr>
        </p15:guide>
        <p15:guide id="21" orient="horz" pos="8312" userDrawn="1">
          <p15:clr>
            <a:srgbClr val="A4A3A4"/>
          </p15:clr>
        </p15:guide>
        <p15:guide id="22" orient="horz" pos="7450" userDrawn="1">
          <p15:clr>
            <a:srgbClr val="A4A3A4"/>
          </p15:clr>
        </p15:guide>
        <p15:guide id="23" orient="horz" pos="794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2129"/>
    <a:srgbClr val="EEE9E2"/>
    <a:srgbClr val="F42100"/>
    <a:srgbClr val="EDE9E3"/>
    <a:srgbClr val="DCD5CC"/>
    <a:srgbClr val="EDE9E2"/>
    <a:srgbClr val="DED5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86"/>
    <p:restoredTop sz="94661"/>
  </p:normalViewPr>
  <p:slideViewPr>
    <p:cSldViewPr snapToGrid="0" snapToObjects="1" showGuides="1">
      <p:cViewPr varScale="1">
        <p:scale>
          <a:sx n="53" d="100"/>
          <a:sy n="53" d="100"/>
        </p:scale>
        <p:origin x="876" y="120"/>
      </p:cViewPr>
      <p:guideLst>
        <p:guide orient="horz" pos="8221"/>
        <p:guide pos="421"/>
        <p:guide pos="14938"/>
        <p:guide orient="horz" pos="6861"/>
        <p:guide orient="horz" pos="6405"/>
        <p:guide pos="4141"/>
        <p:guide pos="7861"/>
        <p:guide pos="11626"/>
        <p:guide orient="horz" pos="421"/>
        <p:guide orient="horz" pos="1008"/>
        <p:guide orient="horz" pos="1597"/>
        <p:guide pos="3733"/>
        <p:guide pos="7498"/>
        <p:guide pos="11149"/>
        <p:guide orient="horz" pos="8640"/>
        <p:guide orient="horz"/>
        <p:guide/>
        <p:guide pos="15359"/>
        <p:guide orient="horz" pos="7632"/>
        <p:guide orient="horz" pos="7224"/>
        <p:guide orient="horz" pos="8312"/>
        <p:guide orient="horz" pos="7450"/>
        <p:guide orient="horz" pos="794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400" d="100"/>
        <a:sy n="4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AA265A-A8A2-B04D-A273-615EB03CF746}" type="datetimeFigureOut">
              <a:rPr lang="es-ES" smtClean="0"/>
              <a:t>13/02/2025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7F3F3-6DDB-C64B-BADD-875F8E9F7FA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38930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828686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914343" algn="l" defTabSz="1828686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828686" algn="l" defTabSz="1828686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2743029" algn="l" defTabSz="1828686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3657371" algn="l" defTabSz="1828686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4571714" algn="l" defTabSz="1828686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5486057" algn="l" defTabSz="1828686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6400400" algn="l" defTabSz="1828686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7314743" algn="l" defTabSz="1828686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87746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9800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07F3F3-6DDB-C64B-BADD-875F8E9F7FA0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21453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91028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07F3F3-6DDB-C64B-BADD-875F8E9F7FA0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41763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419395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07F3F3-6DDB-C64B-BADD-875F8E9F7FA0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365499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02252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64421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866452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07F3F3-6DDB-C64B-BADD-875F8E9F7FA0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77047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173333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6438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14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96612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07F3F3-6DDB-C64B-BADD-875F8E9F7FA0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8054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22239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17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807758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227576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07F3F3-6DDB-C64B-BADD-875F8E9F7FA0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4092411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20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392417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07F3F3-6DDB-C64B-BADD-875F8E9F7FA0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68827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22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58796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23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4572881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07F3F3-6DDB-C64B-BADD-875F8E9F7FA0}" type="slidenum">
              <a:rPr kumimoji="0" lang="es-E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s-E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843157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25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70733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26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805751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27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229350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28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462119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29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0580738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07F3F3-6DDB-C64B-BADD-875F8E9F7FA0}" type="slidenum">
              <a:rPr lang="es-ES" smtClean="0"/>
              <a:t>30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5837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7802" y="2244726"/>
            <a:ext cx="18286810" cy="4775200"/>
          </a:xfrm>
        </p:spPr>
        <p:txBody>
          <a:bodyPr anchor="b"/>
          <a:lstStyle>
            <a:lvl1pPr algn="ctr">
              <a:defRPr sz="11999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7802" y="7204076"/>
            <a:ext cx="18286810" cy="3311524"/>
          </a:xfrm>
        </p:spPr>
        <p:txBody>
          <a:bodyPr/>
          <a:lstStyle>
            <a:lvl1pPr marL="0" indent="0" algn="ctr">
              <a:buNone/>
              <a:defRPr sz="4800"/>
            </a:lvl1pPr>
            <a:lvl2pPr marL="914354" indent="0" algn="ctr">
              <a:buNone/>
              <a:defRPr sz="4000"/>
            </a:lvl2pPr>
            <a:lvl3pPr marL="1828709" indent="0" algn="ctr">
              <a:buNone/>
              <a:defRPr sz="3600"/>
            </a:lvl3pPr>
            <a:lvl4pPr marL="2743063" indent="0" algn="ctr">
              <a:buNone/>
              <a:defRPr sz="3200"/>
            </a:lvl4pPr>
            <a:lvl5pPr marL="3657417" indent="0" algn="ctr">
              <a:buNone/>
              <a:defRPr sz="3200"/>
            </a:lvl5pPr>
            <a:lvl6pPr marL="4571771" indent="0" algn="ctr">
              <a:buNone/>
              <a:defRPr sz="3200"/>
            </a:lvl6pPr>
            <a:lvl7pPr marL="5486126" indent="0" algn="ctr">
              <a:buNone/>
              <a:defRPr sz="3200"/>
            </a:lvl7pPr>
            <a:lvl8pPr marL="6400480" indent="0" algn="ctr">
              <a:buNone/>
              <a:defRPr sz="3200"/>
            </a:lvl8pPr>
            <a:lvl9pPr marL="7314834" indent="0" algn="ctr">
              <a:buNone/>
              <a:defRPr sz="32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1DC42-3A5E-2A40-89B1-311BE3549510}" type="datetimeFigureOut">
              <a:rPr lang="es-ES" smtClean="0"/>
              <a:t>13/02/2025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E1B96-9478-0442-B41A-DA54A265BE4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745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1DC42-3A5E-2A40-89B1-311BE3549510}" type="datetimeFigureOut">
              <a:rPr lang="es-ES" smtClean="0"/>
              <a:t>13/02/2025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E1B96-9478-0442-B41A-DA54A265BE4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5174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63592" y="3419477"/>
            <a:ext cx="21029831" cy="5705474"/>
          </a:xfrm>
        </p:spPr>
        <p:txBody>
          <a:bodyPr anchor="b"/>
          <a:lstStyle>
            <a:lvl1pPr>
              <a:defRPr sz="11999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63592" y="9178927"/>
            <a:ext cx="21029831" cy="3000374"/>
          </a:xfrm>
        </p:spPr>
        <p:txBody>
          <a:bodyPr/>
          <a:lstStyle>
            <a:lvl1pPr marL="0" indent="0">
              <a:buNone/>
              <a:defRPr sz="4800">
                <a:solidFill>
                  <a:schemeClr val="tx1">
                    <a:tint val="75000"/>
                  </a:schemeClr>
                </a:solidFill>
              </a:defRPr>
            </a:lvl1pPr>
            <a:lvl2pPr marL="914354" indent="0">
              <a:buNone/>
              <a:defRPr sz="4000">
                <a:solidFill>
                  <a:schemeClr val="tx1">
                    <a:tint val="75000"/>
                  </a:schemeClr>
                </a:solidFill>
              </a:defRPr>
            </a:lvl2pPr>
            <a:lvl3pPr marL="1828709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3pPr>
            <a:lvl4pPr marL="2743063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4pPr>
            <a:lvl5pPr marL="3657417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5pPr>
            <a:lvl6pPr marL="4571771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6pPr>
            <a:lvl7pPr marL="5486126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7pPr>
            <a:lvl8pPr marL="640048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8pPr>
            <a:lvl9pPr marL="7314834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1DC42-3A5E-2A40-89B1-311BE3549510}" type="datetimeFigureOut">
              <a:rPr lang="es-ES" smtClean="0"/>
              <a:t>13/02/2025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E1B96-9478-0442-B41A-DA54A265BE4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3689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76291" y="3651250"/>
            <a:ext cx="10362526" cy="870267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43596" y="3651250"/>
            <a:ext cx="10362526" cy="870267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1DC42-3A5E-2A40-89B1-311BE3549510}" type="datetimeFigureOut">
              <a:rPr lang="es-ES" smtClean="0"/>
              <a:t>13/02/2025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E1B96-9478-0442-B41A-DA54A265BE4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8468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467" y="730251"/>
            <a:ext cx="21029831" cy="265112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9467" y="3362326"/>
            <a:ext cx="10314903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354" indent="0">
              <a:buNone/>
              <a:defRPr sz="4000" b="1"/>
            </a:lvl2pPr>
            <a:lvl3pPr marL="1828709" indent="0">
              <a:buNone/>
              <a:defRPr sz="3600" b="1"/>
            </a:lvl3pPr>
            <a:lvl4pPr marL="2743063" indent="0">
              <a:buNone/>
              <a:defRPr sz="3200" b="1"/>
            </a:lvl4pPr>
            <a:lvl5pPr marL="3657417" indent="0">
              <a:buNone/>
              <a:defRPr sz="3200" b="1"/>
            </a:lvl5pPr>
            <a:lvl6pPr marL="4571771" indent="0">
              <a:buNone/>
              <a:defRPr sz="3200" b="1"/>
            </a:lvl6pPr>
            <a:lvl7pPr marL="5486126" indent="0">
              <a:buNone/>
              <a:defRPr sz="3200" b="1"/>
            </a:lvl7pPr>
            <a:lvl8pPr marL="6400480" indent="0">
              <a:buNone/>
              <a:defRPr sz="3200" b="1"/>
            </a:lvl8pPr>
            <a:lvl9pPr marL="7314834" indent="0">
              <a:buNone/>
              <a:defRPr sz="3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79467" y="5010150"/>
            <a:ext cx="10314903" cy="736917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343597" y="3362326"/>
            <a:ext cx="10365701" cy="1647824"/>
          </a:xfrm>
        </p:spPr>
        <p:txBody>
          <a:bodyPr anchor="b"/>
          <a:lstStyle>
            <a:lvl1pPr marL="0" indent="0">
              <a:buNone/>
              <a:defRPr sz="4800" b="1"/>
            </a:lvl1pPr>
            <a:lvl2pPr marL="914354" indent="0">
              <a:buNone/>
              <a:defRPr sz="4000" b="1"/>
            </a:lvl2pPr>
            <a:lvl3pPr marL="1828709" indent="0">
              <a:buNone/>
              <a:defRPr sz="3600" b="1"/>
            </a:lvl3pPr>
            <a:lvl4pPr marL="2743063" indent="0">
              <a:buNone/>
              <a:defRPr sz="3200" b="1"/>
            </a:lvl4pPr>
            <a:lvl5pPr marL="3657417" indent="0">
              <a:buNone/>
              <a:defRPr sz="3200" b="1"/>
            </a:lvl5pPr>
            <a:lvl6pPr marL="4571771" indent="0">
              <a:buNone/>
              <a:defRPr sz="3200" b="1"/>
            </a:lvl6pPr>
            <a:lvl7pPr marL="5486126" indent="0">
              <a:buNone/>
              <a:defRPr sz="3200" b="1"/>
            </a:lvl7pPr>
            <a:lvl8pPr marL="6400480" indent="0">
              <a:buNone/>
              <a:defRPr sz="3200" b="1"/>
            </a:lvl8pPr>
            <a:lvl9pPr marL="7314834" indent="0">
              <a:buNone/>
              <a:defRPr sz="3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343597" y="5010150"/>
            <a:ext cx="10365701" cy="736917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1DC42-3A5E-2A40-89B1-311BE3549510}" type="datetimeFigureOut">
              <a:rPr lang="es-ES" smtClean="0"/>
              <a:t>13/02/2025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E1B96-9478-0442-B41A-DA54A265BE4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1252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1DC42-3A5E-2A40-89B1-311BE3549510}" type="datetimeFigureOut">
              <a:rPr lang="es-ES" smtClean="0"/>
              <a:t>13/02/2025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E1B96-9478-0442-B41A-DA54A265BE4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769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1DC42-3A5E-2A40-89B1-311BE3549510}" type="datetimeFigureOut">
              <a:rPr lang="es-ES" smtClean="0"/>
              <a:t>13/02/2025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E1B96-9478-0442-B41A-DA54A265BE4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642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468" y="914400"/>
            <a:ext cx="7863962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365701" y="1974851"/>
            <a:ext cx="12343597" cy="9747250"/>
          </a:xfrm>
        </p:spPr>
        <p:txBody>
          <a:bodyPr/>
          <a:lstStyle>
            <a:lvl1pPr>
              <a:defRPr sz="6400"/>
            </a:lvl1pPr>
            <a:lvl2pPr>
              <a:defRPr sz="5600"/>
            </a:lvl2pPr>
            <a:lvl3pPr>
              <a:defRPr sz="4800"/>
            </a:lvl3pPr>
            <a:lvl4pPr>
              <a:defRPr sz="4000"/>
            </a:lvl4pPr>
            <a:lvl5pPr>
              <a:defRPr sz="4000"/>
            </a:lvl5pPr>
            <a:lvl6pPr>
              <a:defRPr sz="4000"/>
            </a:lvl6pPr>
            <a:lvl7pPr>
              <a:defRPr sz="4000"/>
            </a:lvl7pPr>
            <a:lvl8pPr>
              <a:defRPr sz="4000"/>
            </a:lvl8pPr>
            <a:lvl9pPr>
              <a:defRPr sz="4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468" y="4114800"/>
            <a:ext cx="7863962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1DC42-3A5E-2A40-89B1-311BE3549510}" type="datetimeFigureOut">
              <a:rPr lang="es-ES" smtClean="0"/>
              <a:t>13/02/2025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E1B96-9478-0442-B41A-DA54A265BE4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5097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468" y="914400"/>
            <a:ext cx="7863962" cy="3200400"/>
          </a:xfrm>
        </p:spPr>
        <p:txBody>
          <a:bodyPr anchor="b"/>
          <a:lstStyle>
            <a:lvl1pPr>
              <a:defRPr sz="6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365701" y="1974851"/>
            <a:ext cx="12343597" cy="9747250"/>
          </a:xfrm>
        </p:spPr>
        <p:txBody>
          <a:bodyPr anchor="t"/>
          <a:lstStyle>
            <a:lvl1pPr marL="0" indent="0">
              <a:buNone/>
              <a:defRPr sz="6400"/>
            </a:lvl1pPr>
            <a:lvl2pPr marL="914354" indent="0">
              <a:buNone/>
              <a:defRPr sz="5600"/>
            </a:lvl2pPr>
            <a:lvl3pPr marL="1828709" indent="0">
              <a:buNone/>
              <a:defRPr sz="4800"/>
            </a:lvl3pPr>
            <a:lvl4pPr marL="2743063" indent="0">
              <a:buNone/>
              <a:defRPr sz="4000"/>
            </a:lvl4pPr>
            <a:lvl5pPr marL="3657417" indent="0">
              <a:buNone/>
              <a:defRPr sz="4000"/>
            </a:lvl5pPr>
            <a:lvl6pPr marL="4571771" indent="0">
              <a:buNone/>
              <a:defRPr sz="4000"/>
            </a:lvl6pPr>
            <a:lvl7pPr marL="5486126" indent="0">
              <a:buNone/>
              <a:defRPr sz="4000"/>
            </a:lvl7pPr>
            <a:lvl8pPr marL="6400480" indent="0">
              <a:buNone/>
              <a:defRPr sz="4000"/>
            </a:lvl8pPr>
            <a:lvl9pPr marL="7314834" indent="0">
              <a:buNone/>
              <a:defRPr sz="4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468" y="4114800"/>
            <a:ext cx="7863962" cy="7623176"/>
          </a:xfrm>
        </p:spPr>
        <p:txBody>
          <a:bodyPr/>
          <a:lstStyle>
            <a:lvl1pPr marL="0" indent="0">
              <a:buNone/>
              <a:defRPr sz="3200"/>
            </a:lvl1pPr>
            <a:lvl2pPr marL="914354" indent="0">
              <a:buNone/>
              <a:defRPr sz="2800"/>
            </a:lvl2pPr>
            <a:lvl3pPr marL="1828709" indent="0">
              <a:buNone/>
              <a:defRPr sz="2400"/>
            </a:lvl3pPr>
            <a:lvl4pPr marL="2743063" indent="0">
              <a:buNone/>
              <a:defRPr sz="2000"/>
            </a:lvl4pPr>
            <a:lvl5pPr marL="3657417" indent="0">
              <a:buNone/>
              <a:defRPr sz="2000"/>
            </a:lvl5pPr>
            <a:lvl6pPr marL="4571771" indent="0">
              <a:buNone/>
              <a:defRPr sz="2000"/>
            </a:lvl6pPr>
            <a:lvl7pPr marL="5486126" indent="0">
              <a:buNone/>
              <a:defRPr sz="2000"/>
            </a:lvl7pPr>
            <a:lvl8pPr marL="6400480" indent="0">
              <a:buNone/>
              <a:defRPr sz="2000"/>
            </a:lvl8pPr>
            <a:lvl9pPr marL="7314834" indent="0">
              <a:buNone/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1DC42-3A5E-2A40-89B1-311BE3549510}" type="datetimeFigureOut">
              <a:rPr lang="es-ES" smtClean="0"/>
              <a:t>13/02/2025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E1B96-9478-0442-B41A-DA54A265BE4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9337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1DC42-3A5E-2A40-89B1-311BE3549510}" type="datetimeFigureOut">
              <a:rPr lang="es-ES" smtClean="0"/>
              <a:t>13/02/2025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E1B96-9478-0442-B41A-DA54A265BE4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30243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448664" y="730250"/>
            <a:ext cx="5257458" cy="11623676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6291" y="730250"/>
            <a:ext cx="15467593" cy="11623676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1DC42-3A5E-2A40-89B1-311BE3549510}" type="datetimeFigureOut">
              <a:rPr lang="es-ES" smtClean="0"/>
              <a:t>13/02/2025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E1B96-9478-0442-B41A-DA54A265BE4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1645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76291" y="730251"/>
            <a:ext cx="21029831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6291" y="3651250"/>
            <a:ext cx="21029831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676291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B1DC42-3A5E-2A40-89B1-311BE3549510}" type="datetimeFigureOut">
              <a:rPr lang="es-ES" smtClean="0"/>
              <a:t>13/02/2025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76675" y="12712701"/>
            <a:ext cx="8229064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220079" y="12712701"/>
            <a:ext cx="548604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E1B96-9478-0442-B41A-DA54A265BE4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5345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828709" rtl="0" eaLnBrk="1" latinLnBrk="0" hangingPunct="1">
        <a:lnSpc>
          <a:spcPct val="90000"/>
        </a:lnSpc>
        <a:spcBef>
          <a:spcPct val="0"/>
        </a:spcBef>
        <a:buNone/>
        <a:defRPr sz="8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77" indent="-457177" algn="l" defTabSz="1828709" rtl="0" eaLnBrk="1" latinLnBrk="0" hangingPunct="1">
        <a:lnSpc>
          <a:spcPct val="90000"/>
        </a:lnSpc>
        <a:spcBef>
          <a:spcPts val="2000"/>
        </a:spcBef>
        <a:buFont typeface="Arial" panose="020B0604020202020204" pitchFamily="34" charset="0"/>
        <a:buChar char="•"/>
        <a:defRPr sz="5600" kern="1200">
          <a:solidFill>
            <a:schemeClr val="tx1"/>
          </a:solidFill>
          <a:latin typeface="+mn-lt"/>
          <a:ea typeface="+mn-ea"/>
          <a:cs typeface="+mn-cs"/>
        </a:defRPr>
      </a:lvl1pPr>
      <a:lvl2pPr marL="137153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800" kern="1200">
          <a:solidFill>
            <a:schemeClr val="tx1"/>
          </a:solidFill>
          <a:latin typeface="+mn-lt"/>
          <a:ea typeface="+mn-ea"/>
          <a:cs typeface="+mn-cs"/>
        </a:defRPr>
      </a:lvl2pPr>
      <a:lvl3pPr marL="2285886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4000" kern="1200">
          <a:solidFill>
            <a:schemeClr val="tx1"/>
          </a:solidFill>
          <a:latin typeface="+mn-lt"/>
          <a:ea typeface="+mn-ea"/>
          <a:cs typeface="+mn-cs"/>
        </a:defRPr>
      </a:lvl3pPr>
      <a:lvl4pPr marL="3200240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4114594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5028949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943303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7657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772011" indent="-457177" algn="l" defTabSz="1828709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1pPr>
      <a:lvl2pPr marL="91435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828709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3pPr>
      <a:lvl4pPr marL="2743063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417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5pPr>
      <a:lvl6pPr marL="4571771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6pPr>
      <a:lvl7pPr marL="5486126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7pPr>
      <a:lvl8pPr marL="6400480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8pPr>
      <a:lvl9pPr marL="7314834" algn="l" defTabSz="1828709" rtl="0" eaLnBrk="1" latinLnBrk="0" hangingPunct="1">
        <a:defRPr sz="3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aipuc.um.es/paipuc/ControlCentros?opcion=descarga_fichero_pregunta&amp;pila_cod=MOVILIDAD%20PAS&amp;doc_iden=1172" TargetMode="External"/><Relationship Id="rId5" Type="http://schemas.openxmlformats.org/officeDocument/2006/relationships/hyperlink" Target="https://paipuc.um.es/paipuc/ControlCentros?opcion=descarga_fichero_pregunta&amp;pila_cod=MOVILIDAD%20PAS&amp;doc_iden=1171" TargetMode="External"/><Relationship Id="rId4" Type="http://schemas.openxmlformats.org/officeDocument/2006/relationships/hyperlink" Target="https://paipuc.um.es/paipuc/ControlCentros?opcion=descarga_fichero_pregunta&amp;pila_cod=MOVILIDAD%20PAS&amp;doc_iden=1170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emf"/><Relationship Id="rId5" Type="http://schemas.openxmlformats.org/officeDocument/2006/relationships/image" Target="../media/image15.emf"/><Relationship Id="rId4" Type="http://schemas.openxmlformats.org/officeDocument/2006/relationships/image" Target="../media/image14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hyperlink" Target="http://staffmobility.eu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hyperlink" Target="http://staffmobility.eu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erasmus.um.es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1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690900-7BFF-9A44-9007-261460FEB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89988" y="4201663"/>
            <a:ext cx="16791641" cy="4045522"/>
          </a:xfrm>
        </p:spPr>
        <p:txBody>
          <a:bodyPr anchor="t" anchorCtr="0">
            <a:noAutofit/>
          </a:bodyPr>
          <a:lstStyle/>
          <a:p>
            <a:pPr>
              <a:lnSpc>
                <a:spcPts val="9200"/>
              </a:lnSpc>
            </a:pPr>
            <a:r>
              <a:rPr lang="es-ES" sz="9200" spc="-300" dirty="0">
                <a:solidFill>
                  <a:srgbClr val="DED5CB"/>
                </a:solidFill>
                <a:latin typeface="IBM Plex Sans" panose="020B0503050203000203" pitchFamily="34" charset="0"/>
              </a:rPr>
              <a:t>MOVILIDAD PTGAS ERASMUS+</a:t>
            </a:r>
            <a:br>
              <a:rPr lang="es-ES" sz="9200" spc="-300" dirty="0">
                <a:solidFill>
                  <a:srgbClr val="DED5CB"/>
                </a:solidFill>
                <a:latin typeface="IBM Plex Sans" panose="020B0503050203000203" pitchFamily="34" charset="0"/>
              </a:rPr>
            </a:br>
            <a:r>
              <a:rPr lang="es-ES" sz="9200" spc="-300" dirty="0">
                <a:solidFill>
                  <a:srgbClr val="DED5CB"/>
                </a:solidFill>
                <a:latin typeface="IBM Plex Sans" panose="020B0503050203000203" pitchFamily="34" charset="0"/>
              </a:rPr>
              <a:t>2024-25</a:t>
            </a:r>
            <a:br>
              <a:rPr lang="es-ES" sz="9200" spc="-300" dirty="0">
                <a:solidFill>
                  <a:srgbClr val="DED5CB"/>
                </a:solidFill>
                <a:latin typeface="IBM Plex Sans" panose="020B0503050203000203" pitchFamily="34" charset="0"/>
              </a:rPr>
            </a:br>
            <a:endParaRPr lang="es-ES" sz="9200" spc="-300" dirty="0">
              <a:solidFill>
                <a:srgbClr val="DED5CB"/>
              </a:solidFill>
              <a:latin typeface="IBM Plex Sans" panose="020B0503050203000203" pitchFamily="34" charset="0"/>
            </a:endParaRPr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3560780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F2F7100B-363B-9C40-80D5-4EDD01086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38" y="11832440"/>
            <a:ext cx="4876800" cy="1384300"/>
          </a:xfrm>
          <a:prstGeom prst="rect">
            <a:avLst/>
          </a:prstGeom>
        </p:spPr>
      </p:pic>
      <p:sp>
        <p:nvSpPr>
          <p:cNvPr id="13" name="Título 1">
            <a:extLst>
              <a:ext uri="{FF2B5EF4-FFF2-40B4-BE49-F238E27FC236}">
                <a16:creationId xmlns:a16="http://schemas.microsoft.com/office/drawing/2014/main" id="{6871AE10-969F-584A-AA87-1B87F6224641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INTERNACIONALIZACIÓN</a:t>
            </a:r>
          </a:p>
        </p:txBody>
      </p:sp>
      <p:sp>
        <p:nvSpPr>
          <p:cNvPr id="15" name="Título 1">
            <a:extLst>
              <a:ext uri="{FF2B5EF4-FFF2-40B4-BE49-F238E27FC236}">
                <a16:creationId xmlns:a16="http://schemas.microsoft.com/office/drawing/2014/main" id="{5F6F99D1-BD1A-FD46-B279-006E98EC4587}"/>
              </a:ext>
            </a:extLst>
          </p:cNvPr>
          <p:cNvSpPr txBox="1">
            <a:spLocks/>
          </p:cNvSpPr>
          <p:nvPr/>
        </p:nvSpPr>
        <p:spPr>
          <a:xfrm>
            <a:off x="18456274" y="668338"/>
            <a:ext cx="5257801" cy="56250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es-ES" sz="2400" dirty="0">
                <a:solidFill>
                  <a:srgbClr val="F42100"/>
                </a:solidFill>
                <a:latin typeface="IBM Plex Sans" panose="020F0502020204030204" pitchFamily="34" charset="0"/>
              </a:rPr>
              <a:t>Gloria Hernández</a:t>
            </a:r>
          </a:p>
        </p:txBody>
      </p:sp>
    </p:spTree>
    <p:extLst>
      <p:ext uri="{BB962C8B-B14F-4D97-AF65-F5344CB8AC3E}">
        <p14:creationId xmlns:p14="http://schemas.microsoft.com/office/powerpoint/2010/main" val="1941900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1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690900-7BFF-9A44-9007-261460FEB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9882" y="667155"/>
            <a:ext cx="20361318" cy="9500784"/>
          </a:xfrm>
        </p:spPr>
        <p:txBody>
          <a:bodyPr anchor="t" anchorCtr="0">
            <a:noAutofit/>
          </a:bodyPr>
          <a:lstStyle/>
          <a:p>
            <a:pPr lvl="0" algn="l">
              <a:lnSpc>
                <a:spcPct val="107000"/>
              </a:lnSpc>
            </a:pPr>
            <a:br>
              <a:rPr lang="es-ES" sz="4800" spc="-300" dirty="0">
                <a:solidFill>
                  <a:srgbClr val="DED5CB"/>
                </a:solidFill>
                <a:latin typeface="IBM Plex Sans" panose="020B0503050203000203" pitchFamily="34" charset="0"/>
              </a:rPr>
            </a:br>
            <a:r>
              <a:rPr lang="es-ES" sz="4800" b="1" spc="-300" dirty="0">
                <a:solidFill>
                  <a:srgbClr val="DED5CB"/>
                </a:solidFill>
                <a:latin typeface="IBM Plex Sans" panose="020B0503050203000203" pitchFamily="34" charset="0"/>
                <a:cs typeface="Calibri" panose="020F0502020204030204" pitchFamily="34" charset="0"/>
              </a:rPr>
              <a:t>Revisión de la convocatoria 2023-24</a:t>
            </a:r>
            <a:br>
              <a:rPr lang="es-ES" sz="4800" b="1" spc="-300" dirty="0">
                <a:solidFill>
                  <a:srgbClr val="DED5CB"/>
                </a:solidFill>
                <a:latin typeface="IBM Plex Sans" panose="020B0503050203000203" pitchFamily="34" charset="0"/>
                <a:cs typeface="Calibri" panose="020F0502020204030204" pitchFamily="34" charset="0"/>
              </a:rPr>
            </a:br>
            <a:br>
              <a:rPr lang="es-ES" sz="4800" spc="-300" dirty="0">
                <a:solidFill>
                  <a:srgbClr val="DED5CB"/>
                </a:solidFill>
                <a:latin typeface="IBM Plex Sans" panose="020B0503050203000203" pitchFamily="34" charset="0"/>
              </a:rPr>
            </a:br>
            <a:r>
              <a:rPr lang="es-ES" sz="4800" spc="-300" dirty="0">
                <a:solidFill>
                  <a:srgbClr val="DED5CB"/>
                </a:solidFill>
                <a:latin typeface="IBM Plex Sans" panose="020B0503050203000203" pitchFamily="34" charset="0"/>
              </a:rPr>
              <a:t>a. </a:t>
            </a:r>
            <a:r>
              <a:rPr lang="es-ES" sz="4800" kern="100" dirty="0">
                <a:solidFill>
                  <a:schemeClr val="bg1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Objeto</a:t>
            </a:r>
            <a:br>
              <a:rPr lang="es-ES" sz="4800" kern="100" dirty="0">
                <a:solidFill>
                  <a:schemeClr val="bg1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800" kern="100" dirty="0">
                <a:solidFill>
                  <a:schemeClr val="bg1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b. Destinatarios</a:t>
            </a:r>
            <a:br>
              <a:rPr lang="es-ES" sz="4800" kern="100" dirty="0">
                <a:solidFill>
                  <a:schemeClr val="bg1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800" kern="100" dirty="0">
                <a:solidFill>
                  <a:schemeClr val="bg1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c. Condiciones y requisitos</a:t>
            </a:r>
            <a:br>
              <a:rPr lang="es-ES" sz="4800" kern="100" dirty="0">
                <a:solidFill>
                  <a:schemeClr val="bg1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800" kern="100" dirty="0">
                <a:solidFill>
                  <a:schemeClr val="bg1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d. Financiación</a:t>
            </a:r>
            <a:br>
              <a:rPr lang="es-ES" sz="4800" kern="100" dirty="0">
                <a:solidFill>
                  <a:schemeClr val="bg1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800" kern="100" dirty="0">
                <a:solidFill>
                  <a:schemeClr val="bg1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e. Solicitud</a:t>
            </a:r>
            <a:br>
              <a:rPr lang="es-ES" sz="4800" kern="100" dirty="0">
                <a:solidFill>
                  <a:schemeClr val="bg1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800" kern="100" dirty="0">
                <a:solidFill>
                  <a:schemeClr val="bg1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f. Criterios de selección</a:t>
            </a:r>
            <a:br>
              <a:rPr lang="es-ES" sz="4800" kern="100" dirty="0">
                <a:solidFill>
                  <a:schemeClr val="bg1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s-ES" sz="4800" kern="100" dirty="0">
                <a:solidFill>
                  <a:schemeClr val="bg1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g. Documentación</a:t>
            </a:r>
            <a:br>
              <a:rPr lang="es-ES" sz="4800" kern="100" dirty="0">
                <a:solidFill>
                  <a:schemeClr val="bg1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s-ES" sz="9200" spc="-300" dirty="0">
                <a:solidFill>
                  <a:schemeClr val="bg1"/>
                </a:solidFill>
                <a:latin typeface="IBM Plex Sans" panose="020B0503050203000203" pitchFamily="34" charset="0"/>
              </a:rPr>
            </a:br>
            <a:br>
              <a:rPr lang="es-ES" sz="9200" spc="-300" dirty="0">
                <a:solidFill>
                  <a:srgbClr val="DED5CB"/>
                </a:solidFill>
                <a:latin typeface="IBM Plex Sans" panose="020B0503050203000203" pitchFamily="34" charset="0"/>
              </a:rPr>
            </a:br>
            <a:br>
              <a:rPr lang="es-ES" sz="9200" spc="-300" dirty="0">
                <a:solidFill>
                  <a:srgbClr val="DED5CB"/>
                </a:solidFill>
                <a:latin typeface="IBM Plex Sans" panose="020B0503050203000203" pitchFamily="34" charset="0"/>
              </a:rPr>
            </a:br>
            <a:br>
              <a:rPr lang="es-ES" sz="9200" spc="-300" dirty="0">
                <a:solidFill>
                  <a:srgbClr val="DED5CB"/>
                </a:solidFill>
                <a:latin typeface="IBM Plex Sans" panose="020B0503050203000203" pitchFamily="34" charset="0"/>
              </a:rPr>
            </a:br>
            <a:br>
              <a:rPr lang="es-ES" sz="9200" spc="-300" dirty="0">
                <a:solidFill>
                  <a:srgbClr val="DED5CB"/>
                </a:solidFill>
                <a:latin typeface="IBM Plex Sans" panose="020B0503050203000203" pitchFamily="34" charset="0"/>
              </a:rPr>
            </a:br>
            <a:endParaRPr lang="es-ES" sz="9200" spc="-300" dirty="0">
              <a:solidFill>
                <a:srgbClr val="DED5CB"/>
              </a:solidFill>
              <a:latin typeface="IBM Plex Sans" panose="020B0503050203000203" pitchFamily="34" charset="0"/>
            </a:endParaRPr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3560780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F2F7100B-363B-9C40-80D5-4EDD01086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38" y="11832440"/>
            <a:ext cx="4876800" cy="138430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BCE29790-2C8E-7F4F-8848-FF4FFED02B15}"/>
              </a:ext>
            </a:extLst>
          </p:cNvPr>
          <p:cNvSpPr txBox="1">
            <a:spLocks/>
          </p:cNvSpPr>
          <p:nvPr/>
        </p:nvSpPr>
        <p:spPr>
          <a:xfrm>
            <a:off x="20596860" y="667155"/>
            <a:ext cx="3344386" cy="93304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>
              <a:lnSpc>
                <a:spcPts val="9200"/>
              </a:lnSpc>
            </a:pPr>
            <a:r>
              <a:rPr lang="es-ES" sz="9200" spc="-300" dirty="0">
                <a:solidFill>
                  <a:srgbClr val="DED5CB"/>
                </a:solidFill>
                <a:latin typeface="IBM Plex Sans" panose="020B0503050203000203" pitchFamily="34" charset="0"/>
              </a:rPr>
              <a:t>1.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AC8E8060-D1CE-EFA9-6C10-6B5855D35F73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INTERNACIONALIZACIÓN</a:t>
            </a:r>
          </a:p>
        </p:txBody>
      </p:sp>
    </p:spTree>
    <p:extLst>
      <p:ext uri="{BB962C8B-B14F-4D97-AF65-F5344CB8AC3E}">
        <p14:creationId xmlns:p14="http://schemas.microsoft.com/office/powerpoint/2010/main" val="22853018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1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690900-7BFF-9A44-9007-261460FEB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10012" y="3103132"/>
            <a:ext cx="11521324" cy="9500784"/>
          </a:xfrm>
        </p:spPr>
        <p:txBody>
          <a:bodyPr anchor="t" anchorCtr="0">
            <a:noAutofit/>
          </a:bodyPr>
          <a:lstStyle/>
          <a:p>
            <a:pPr algn="l">
              <a:lnSpc>
                <a:spcPts val="9200"/>
              </a:lnSpc>
            </a:pPr>
            <a:r>
              <a:rPr lang="es-ES" sz="9600" b="1" spc="-300" dirty="0">
                <a:solidFill>
                  <a:srgbClr val="DED5CB"/>
                </a:solidFill>
                <a:latin typeface="IBM Plex Sans" panose="020B0503050203000203" pitchFamily="34" charset="0"/>
              </a:rPr>
              <a:t>A. OBJETO</a:t>
            </a:r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3560780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F2F7100B-363B-9C40-80D5-4EDD01086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38" y="11832440"/>
            <a:ext cx="4876800" cy="138430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BCE29790-2C8E-7F4F-8848-FF4FFED02B15}"/>
              </a:ext>
            </a:extLst>
          </p:cNvPr>
          <p:cNvSpPr txBox="1">
            <a:spLocks/>
          </p:cNvSpPr>
          <p:nvPr/>
        </p:nvSpPr>
        <p:spPr>
          <a:xfrm>
            <a:off x="20596860" y="667155"/>
            <a:ext cx="3344386" cy="93304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1828709" rtl="0" eaLnBrk="1" fontAlgn="auto" latinLnBrk="0" hangingPunct="1">
              <a:lnSpc>
                <a:spcPts val="92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9200" b="0" i="0" u="none" strike="noStrike" kern="1200" cap="none" spc="-300" normalizeH="0" baseline="0" noProof="0" dirty="0">
                <a:ln>
                  <a:noFill/>
                </a:ln>
                <a:solidFill>
                  <a:srgbClr val="DED5CB"/>
                </a:solidFill>
                <a:effectLst/>
                <a:uLnTx/>
                <a:uFillTx/>
                <a:latin typeface="IBM Plex Sans" panose="020B0503050203000203" pitchFamily="34" charset="0"/>
                <a:ea typeface="+mj-ea"/>
                <a:cs typeface="+mj-cs"/>
              </a:rPr>
              <a:t>2.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AFB1E717-DB47-1567-08A9-74EEDF565BC1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INTERNACIONALIZACIÓN</a:t>
            </a:r>
          </a:p>
        </p:txBody>
      </p:sp>
    </p:spTree>
    <p:extLst>
      <p:ext uri="{BB962C8B-B14F-4D97-AF65-F5344CB8AC3E}">
        <p14:creationId xmlns:p14="http://schemas.microsoft.com/office/powerpoint/2010/main" val="17457142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668339" y="2535237"/>
            <a:ext cx="10373041" cy="4962843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6000"/>
              </a:lnSpc>
            </a:pPr>
            <a:endParaRPr lang="es-ES" sz="56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8B50F68-317C-3127-2B70-93396BA94FFD}"/>
              </a:ext>
            </a:extLst>
          </p:cNvPr>
          <p:cNvSpPr txBox="1"/>
          <p:nvPr/>
        </p:nvSpPr>
        <p:spPr>
          <a:xfrm>
            <a:off x="1534886" y="1776778"/>
            <a:ext cx="21390427" cy="8925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5400" dirty="0">
                <a:latin typeface="IBM Plex Sans" panose="020B0503050203000203" pitchFamily="34" charset="0"/>
              </a:rPr>
              <a:t>• Motivar la </a:t>
            </a:r>
            <a:r>
              <a:rPr lang="es-ES" sz="5400" b="1" dirty="0">
                <a:solidFill>
                  <a:srgbClr val="800000"/>
                </a:solidFill>
                <a:latin typeface="IBM Plex Sans" panose="020B0503050203000203" pitchFamily="34" charset="0"/>
              </a:rPr>
              <a:t>movilidad del PTGAS</a:t>
            </a:r>
            <a:r>
              <a:rPr lang="es-ES" sz="5400" dirty="0">
                <a:solidFill>
                  <a:srgbClr val="800000"/>
                </a:solidFill>
                <a:latin typeface="IBM Plex Sans" panose="020B0503050203000203" pitchFamily="34" charset="0"/>
              </a:rPr>
              <a:t> </a:t>
            </a:r>
            <a:r>
              <a:rPr lang="es-ES" sz="5400" dirty="0">
                <a:latin typeface="IBM Plex Sans" panose="020B0503050203000203" pitchFamily="34" charset="0"/>
              </a:rPr>
              <a:t>y ayudarle a preparar un periodo de movilidad.</a:t>
            </a:r>
          </a:p>
          <a:p>
            <a:pPr algn="just"/>
            <a:endParaRPr lang="es-ES" sz="5400" dirty="0">
              <a:latin typeface="IBM Plex Sans" panose="020B0503050203000203" pitchFamily="34" charset="0"/>
            </a:endParaRPr>
          </a:p>
          <a:p>
            <a:pPr algn="just"/>
            <a:r>
              <a:rPr lang="es-ES" sz="5400" dirty="0">
                <a:latin typeface="IBM Plex Sans" panose="020B0503050203000203" pitchFamily="34" charset="0"/>
              </a:rPr>
              <a:t>• Fomentar </a:t>
            </a:r>
            <a:r>
              <a:rPr lang="es-ES" sz="5400" b="1" dirty="0">
                <a:solidFill>
                  <a:srgbClr val="800000"/>
                </a:solidFill>
                <a:latin typeface="IBM Plex Sans" panose="020B0503050203000203" pitchFamily="34" charset="0"/>
              </a:rPr>
              <a:t>el aprendizaje de lenguas </a:t>
            </a:r>
            <a:r>
              <a:rPr lang="es-ES" sz="5400" dirty="0">
                <a:latin typeface="IBM Plex Sans" panose="020B0503050203000203" pitchFamily="34" charset="0"/>
              </a:rPr>
              <a:t>por parte del PTGAS.</a:t>
            </a:r>
            <a:endParaRPr lang="es-ES" sz="4400" dirty="0"/>
          </a:p>
          <a:p>
            <a:pPr algn="just"/>
            <a:endParaRPr lang="es-ES" sz="4400" dirty="0"/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5400" dirty="0">
                <a:latin typeface="IBM Plex Sans" panose="020B0503050203000203" pitchFamily="34" charset="0"/>
              </a:rPr>
              <a:t>Permitir que el </a:t>
            </a:r>
            <a:r>
              <a:rPr lang="es-ES" sz="5400" b="1" dirty="0">
                <a:solidFill>
                  <a:srgbClr val="800000"/>
                </a:solidFill>
                <a:latin typeface="IBM Plex Sans" panose="020B0503050203000203" pitchFamily="34" charset="0"/>
              </a:rPr>
              <a:t>PTGAS</a:t>
            </a:r>
            <a:r>
              <a:rPr lang="es-ES" sz="5400" b="1" dirty="0">
                <a:latin typeface="IBM Plex Sans" panose="020B0503050203000203" pitchFamily="34" charset="0"/>
              </a:rPr>
              <a:t> </a:t>
            </a:r>
            <a:r>
              <a:rPr lang="es-ES" sz="5400" dirty="0">
                <a:latin typeface="IBM Plex Sans" panose="020B0503050203000203" pitchFamily="34" charset="0"/>
              </a:rPr>
              <a:t>de la Universidad de Murcia adquiera:</a:t>
            </a:r>
          </a:p>
          <a:p>
            <a:pPr marL="1485900" lvl="2" indent="-571500" algn="just">
              <a:buFont typeface="Arial" panose="020B0604020202020204" pitchFamily="34" charset="0"/>
              <a:buChar char="•"/>
            </a:pPr>
            <a:r>
              <a:rPr lang="es-ES" sz="5400" b="1" dirty="0">
                <a:solidFill>
                  <a:srgbClr val="800000"/>
                </a:solidFill>
                <a:latin typeface="IBM Plex Sans" panose="020B0503050203000203" pitchFamily="34" charset="0"/>
              </a:rPr>
              <a:t>conocimientos específicos</a:t>
            </a:r>
            <a:r>
              <a:rPr lang="es-ES" sz="5400" dirty="0">
                <a:solidFill>
                  <a:srgbClr val="800000"/>
                </a:solidFill>
                <a:latin typeface="IBM Plex Sans" panose="020B0503050203000203" pitchFamily="34" charset="0"/>
              </a:rPr>
              <a:t> </a:t>
            </a:r>
            <a:r>
              <a:rPr lang="es-ES" sz="5400" dirty="0">
                <a:latin typeface="IBM Plex Sans" panose="020B0503050203000203" pitchFamily="34" charset="0"/>
              </a:rPr>
              <a:t>basados en la experiencia y buenas prácticas en el extranjero.</a:t>
            </a:r>
          </a:p>
          <a:p>
            <a:pPr marL="1485900" lvl="2" indent="-571500" algn="just">
              <a:buFont typeface="Arial" panose="020B0604020202020204" pitchFamily="34" charset="0"/>
              <a:buChar char="•"/>
            </a:pPr>
            <a:r>
              <a:rPr lang="es-ES" sz="5400" b="1" dirty="0">
                <a:solidFill>
                  <a:srgbClr val="800000"/>
                </a:solidFill>
                <a:latin typeface="IBM Plex Sans" panose="020B0503050203000203" pitchFamily="34" charset="0"/>
              </a:rPr>
              <a:t>aptitudes prácticas </a:t>
            </a:r>
            <a:r>
              <a:rPr lang="es-ES" sz="5400" dirty="0">
                <a:latin typeface="IBM Plex Sans" panose="020B0503050203000203" pitchFamily="34" charset="0"/>
              </a:rPr>
              <a:t>relacionadas con su actual puesto de trabajo y con su desarrollo profesional. </a:t>
            </a:r>
          </a:p>
          <a:p>
            <a:pPr algn="just"/>
            <a:endParaRPr lang="es-ES" sz="4400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968074" y="498500"/>
            <a:ext cx="1221377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spc="-300" dirty="0">
                <a:solidFill>
                  <a:srgbClr val="800000"/>
                </a:solidFill>
                <a:latin typeface="IBM Plex Sans" panose="020B0503050203000203" pitchFamily="34" charset="0"/>
              </a:rPr>
              <a:t>A. </a:t>
            </a:r>
            <a:r>
              <a:rPr lang="es-ES" sz="5400" b="1" kern="100" dirty="0">
                <a:solidFill>
                  <a:srgbClr val="800000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OBJETO</a:t>
            </a:r>
            <a:endParaRPr lang="es-ES" sz="5400" b="1" dirty="0">
              <a:solidFill>
                <a:srgbClr val="8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3602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1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690900-7BFF-9A44-9007-261460FEB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10012" y="3103132"/>
            <a:ext cx="11521324" cy="9500784"/>
          </a:xfrm>
        </p:spPr>
        <p:txBody>
          <a:bodyPr anchor="t" anchorCtr="0">
            <a:noAutofit/>
          </a:bodyPr>
          <a:lstStyle/>
          <a:p>
            <a:pPr algn="l">
              <a:lnSpc>
                <a:spcPts val="9200"/>
              </a:lnSpc>
            </a:pPr>
            <a:r>
              <a:rPr lang="es-ES" sz="9600" b="1" spc="-300" dirty="0">
                <a:solidFill>
                  <a:srgbClr val="DED5CB"/>
                </a:solidFill>
                <a:latin typeface="IBM Plex Sans" panose="020B0503050203000203" pitchFamily="34" charset="0"/>
              </a:rPr>
              <a:t>B. DESTINATARIOS</a:t>
            </a:r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3560780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F2F7100B-363B-9C40-80D5-4EDD01086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38" y="11832440"/>
            <a:ext cx="4876800" cy="138430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BCE29790-2C8E-7F4F-8848-FF4FFED02B15}"/>
              </a:ext>
            </a:extLst>
          </p:cNvPr>
          <p:cNvSpPr txBox="1">
            <a:spLocks/>
          </p:cNvSpPr>
          <p:nvPr/>
        </p:nvSpPr>
        <p:spPr>
          <a:xfrm>
            <a:off x="20596860" y="667155"/>
            <a:ext cx="3344386" cy="93304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1828709" rtl="0" eaLnBrk="1" fontAlgn="auto" latinLnBrk="0" hangingPunct="1">
              <a:lnSpc>
                <a:spcPts val="92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9200" b="0" i="0" u="none" strike="noStrike" kern="1200" cap="none" spc="-300" normalizeH="0" baseline="0" noProof="0" dirty="0">
                <a:ln>
                  <a:noFill/>
                </a:ln>
                <a:solidFill>
                  <a:srgbClr val="DED5CB"/>
                </a:solidFill>
                <a:effectLst/>
                <a:uLnTx/>
                <a:uFillTx/>
                <a:latin typeface="IBM Plex Sans" panose="020B0503050203000203" pitchFamily="34" charset="0"/>
                <a:ea typeface="+mj-ea"/>
                <a:cs typeface="+mj-cs"/>
              </a:rPr>
              <a:t>2.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EE6C5CC8-C372-2A34-7243-5E205E4A7F5B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INTERNACIONALIZACIÓN</a:t>
            </a:r>
          </a:p>
        </p:txBody>
      </p:sp>
    </p:spTree>
    <p:extLst>
      <p:ext uri="{BB962C8B-B14F-4D97-AF65-F5344CB8AC3E}">
        <p14:creationId xmlns:p14="http://schemas.microsoft.com/office/powerpoint/2010/main" val="631455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479763" y="4232880"/>
            <a:ext cx="11954025" cy="50088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6000"/>
              </a:lnSpc>
            </a:pPr>
            <a:endParaRPr lang="es-ES" sz="56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8B50F68-317C-3127-2B70-93396BA94FFD}"/>
              </a:ext>
            </a:extLst>
          </p:cNvPr>
          <p:cNvSpPr txBox="1"/>
          <p:nvPr/>
        </p:nvSpPr>
        <p:spPr>
          <a:xfrm>
            <a:off x="1211156" y="1776778"/>
            <a:ext cx="17246663" cy="877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sz="5400" dirty="0"/>
              <a:t>PTGAS que forme parte de la nómina de la UMU como: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5400" dirty="0"/>
              <a:t>Funcionario interino o de carrera.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5400" dirty="0"/>
              <a:t>Personal laboral fijo, indefinido y temporal.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5400" dirty="0"/>
              <a:t>Personal que preste servicios como PTGAS en un </a:t>
            </a:r>
          </a:p>
          <a:p>
            <a:pPr algn="just"/>
            <a:r>
              <a:rPr lang="es-ES" sz="5400" dirty="0"/>
              <a:t>	centro adscrito a la Universidad de Murcia.</a:t>
            </a:r>
          </a:p>
          <a:p>
            <a:pPr algn="just"/>
            <a:endParaRPr lang="es-ES" sz="5400" dirty="0"/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6000" dirty="0">
                <a:solidFill>
                  <a:srgbClr val="800000"/>
                </a:solidFill>
              </a:rPr>
              <a:t>No se podrá realizar movilidad:</a:t>
            </a:r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es-ES" sz="5400" dirty="0"/>
              <a:t>En situación de baja laboral por IT</a:t>
            </a:r>
          </a:p>
          <a:p>
            <a:pPr marL="857250" indent="-857250" algn="just">
              <a:buFont typeface="Arial" panose="020B0604020202020204" pitchFamily="34" charset="0"/>
              <a:buChar char="•"/>
            </a:pPr>
            <a:r>
              <a:rPr lang="es-ES" sz="5400" dirty="0"/>
              <a:t>Disfrutando 	de cualquier otra licencia o permiso (maternidad / 	paternidad, excedencia u otros). 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1534886" y="506915"/>
            <a:ext cx="1221377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spc="-300" dirty="0">
                <a:solidFill>
                  <a:srgbClr val="800000"/>
                </a:solidFill>
                <a:latin typeface="IBM Plex Sans" panose="020B0503050203000203" pitchFamily="34" charset="0"/>
              </a:rPr>
              <a:t>B.  </a:t>
            </a:r>
            <a:r>
              <a:rPr lang="es-ES" sz="5400" b="1" kern="100" dirty="0">
                <a:solidFill>
                  <a:srgbClr val="800000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DESTINATARIOS</a:t>
            </a:r>
            <a:endParaRPr lang="es-ES" sz="5400" b="1" dirty="0">
              <a:solidFill>
                <a:srgbClr val="800000"/>
              </a:solidFill>
            </a:endParaRPr>
          </a:p>
        </p:txBody>
      </p:sp>
      <p:pic>
        <p:nvPicPr>
          <p:cNvPr id="1026" name="Picture 2" descr="gente-trabajando-oficina | Imagenes de gente trabajando, Imagenes de  contadores, Gente trabajando">
            <a:extLst>
              <a:ext uri="{FF2B5EF4-FFF2-40B4-BE49-F238E27FC236}">
                <a16:creationId xmlns:a16="http://schemas.microsoft.com/office/drawing/2014/main" id="{AAA78E48-CBF3-28D0-60C0-CD717E0E18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1143" y="506915"/>
            <a:ext cx="4855253" cy="324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ómo es trabajar en un laboratorio farmacéutico">
            <a:extLst>
              <a:ext uri="{FF2B5EF4-FFF2-40B4-BE49-F238E27FC236}">
                <a16:creationId xmlns:a16="http://schemas.microsoft.com/office/drawing/2014/main" id="{7A3C305B-A5DF-4CA1-9082-B41D69570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6847" y="4012952"/>
            <a:ext cx="5452335" cy="3628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e necesita personal para trabajar en una biblioteca en Madrid: 35 horas  semanales (lunes a viernes)">
            <a:extLst>
              <a:ext uri="{FF2B5EF4-FFF2-40B4-BE49-F238E27FC236}">
                <a16:creationId xmlns:a16="http://schemas.microsoft.com/office/drawing/2014/main" id="{B4521952-BFFA-F639-1234-2E572DE28B1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34" r="6260"/>
          <a:stretch/>
        </p:blipFill>
        <p:spPr bwMode="auto">
          <a:xfrm>
            <a:off x="18587675" y="7758899"/>
            <a:ext cx="5681507" cy="3385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350 empleados de Servicios Sociales trabajan a pleno rendimiento en Pamplona">
            <a:extLst>
              <a:ext uri="{FF2B5EF4-FFF2-40B4-BE49-F238E27FC236}">
                <a16:creationId xmlns:a16="http://schemas.microsoft.com/office/drawing/2014/main" id="{EBCCF811-AC4E-3EFF-247C-3DEEAC0FFB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5" r="7513"/>
          <a:stretch/>
        </p:blipFill>
        <p:spPr bwMode="auto">
          <a:xfrm>
            <a:off x="10424272" y="13716000"/>
            <a:ext cx="5433646" cy="357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75980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1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690900-7BFF-9A44-9007-261460FEB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37115" y="4574558"/>
            <a:ext cx="18255342" cy="2089354"/>
          </a:xfrm>
        </p:spPr>
        <p:txBody>
          <a:bodyPr anchor="t" anchorCtr="0">
            <a:noAutofit/>
          </a:bodyPr>
          <a:lstStyle/>
          <a:p>
            <a:pPr algn="l">
              <a:lnSpc>
                <a:spcPts val="9200"/>
              </a:lnSpc>
            </a:pPr>
            <a:r>
              <a:rPr lang="es-ES" sz="9600" b="1" spc="-300" dirty="0">
                <a:solidFill>
                  <a:srgbClr val="DED5CB"/>
                </a:solidFill>
                <a:latin typeface="IBM Plex Sans" panose="020B0503050203000203" pitchFamily="34" charset="0"/>
              </a:rPr>
              <a:t>C. CONDICIONES Y REQUISITOS</a:t>
            </a:r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3560780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F2F7100B-363B-9C40-80D5-4EDD01086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38" y="11832440"/>
            <a:ext cx="4876800" cy="138430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BCE29790-2C8E-7F4F-8848-FF4FFED02B15}"/>
              </a:ext>
            </a:extLst>
          </p:cNvPr>
          <p:cNvSpPr txBox="1">
            <a:spLocks/>
          </p:cNvSpPr>
          <p:nvPr/>
        </p:nvSpPr>
        <p:spPr>
          <a:xfrm>
            <a:off x="20596860" y="667155"/>
            <a:ext cx="3344386" cy="93304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1828709" rtl="0" eaLnBrk="1" fontAlgn="auto" latinLnBrk="0" hangingPunct="1">
              <a:lnSpc>
                <a:spcPts val="92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9200" b="0" i="0" u="none" strike="noStrike" kern="1200" cap="none" spc="-300" normalizeH="0" baseline="0" noProof="0" dirty="0">
                <a:ln>
                  <a:noFill/>
                </a:ln>
                <a:solidFill>
                  <a:srgbClr val="DED5CB"/>
                </a:solidFill>
                <a:effectLst/>
                <a:uLnTx/>
                <a:uFillTx/>
                <a:latin typeface="IBM Plex Sans" panose="020B0503050203000203" pitchFamily="34" charset="0"/>
                <a:ea typeface="+mj-ea"/>
                <a:cs typeface="+mj-cs"/>
              </a:rPr>
              <a:t>2.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4771F5DF-F4A8-D879-2217-90565D5AA6DB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INTERNACIONALIZACIÓN</a:t>
            </a:r>
          </a:p>
        </p:txBody>
      </p:sp>
    </p:spTree>
    <p:extLst>
      <p:ext uri="{BB962C8B-B14F-4D97-AF65-F5344CB8AC3E}">
        <p14:creationId xmlns:p14="http://schemas.microsoft.com/office/powerpoint/2010/main" val="1140490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479763" y="4232880"/>
            <a:ext cx="11954025" cy="50088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6000"/>
              </a:lnSpc>
            </a:pPr>
            <a:endParaRPr lang="es-ES" sz="56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1534885" y="498500"/>
            <a:ext cx="22177928" cy="124957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C. </a:t>
            </a:r>
            <a:r>
              <a:rPr lang="es-ES" sz="5400" b="1" kern="100" dirty="0"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CONDICIONES Y REQUISITOS</a:t>
            </a:r>
          </a:p>
          <a:p>
            <a:endParaRPr lang="es-ES" sz="5400" b="1" kern="100" dirty="0">
              <a:solidFill>
                <a:srgbClr val="800000"/>
              </a:solidFill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ES" sz="5400" b="1" kern="100" dirty="0">
                <a:solidFill>
                  <a:srgbClr val="800000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Documentación antes de la partida: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4000" b="1" kern="100" dirty="0">
                <a:latin typeface="IBM Plex Sans" panose="020B0503050203000203" pitchFamily="34" charset="0"/>
                <a:cs typeface="Times New Roman" panose="02020603050405020304" pitchFamily="18" charset="0"/>
              </a:rPr>
              <a:t>Programa de Trabajo aprobado por la institución de acogida</a:t>
            </a:r>
            <a:r>
              <a:rPr lang="es-ES" sz="4000" b="1" kern="100" dirty="0">
                <a:solidFill>
                  <a:srgbClr val="002060"/>
                </a:solidFill>
                <a:latin typeface="IBM Plex Sans" panose="020B0503050203000203" pitchFamily="34" charset="0"/>
                <a:cs typeface="Times New Roman" panose="02020603050405020304" pitchFamily="18" charset="0"/>
              </a:rPr>
              <a:t>*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4000" b="1" kern="100" dirty="0">
                <a:latin typeface="IBM Plex Sans" panose="020B0503050203000203" pitchFamily="34" charset="0"/>
                <a:cs typeface="Times New Roman" panose="02020603050405020304" pitchFamily="18" charset="0"/>
              </a:rPr>
              <a:t>Contrato de subvención para la movilidad Erasmus+</a:t>
            </a:r>
            <a:r>
              <a:rPr lang="es-ES" sz="4000" b="1" kern="100" dirty="0">
                <a:solidFill>
                  <a:srgbClr val="002060"/>
                </a:solidFill>
                <a:latin typeface="IBM Plex Sans" panose="020B0503050203000203" pitchFamily="34" charset="0"/>
                <a:cs typeface="Times New Roman" panose="02020603050405020304" pitchFamily="18" charset="0"/>
              </a:rPr>
              <a:t>*</a:t>
            </a:r>
          </a:p>
          <a:p>
            <a:r>
              <a:rPr lang="es-ES" sz="4000" b="1" kern="100" dirty="0">
                <a:latin typeface="IBM Plex Sans" panose="020B0503050203000203" pitchFamily="34" charset="0"/>
                <a:cs typeface="Times New Roman" panose="02020603050405020304" pitchFamily="18" charset="0"/>
              </a:rPr>
              <a:t>				</a:t>
            </a:r>
            <a:r>
              <a:rPr lang="es-ES" sz="3600" b="1" kern="100" dirty="0">
                <a:solidFill>
                  <a:srgbClr val="002060"/>
                </a:solidFill>
                <a:latin typeface="IBM Plex Sans" panose="020B0503050203000203" pitchFamily="34" charset="0"/>
                <a:cs typeface="Times New Roman" panose="02020603050405020304" pitchFamily="18" charset="0"/>
              </a:rPr>
              <a:t>*Documentos disponibles en la web erasmus.um.es / Erasmus Estudios / PDI-PAS / Información </a:t>
            </a:r>
          </a:p>
          <a:p>
            <a:endParaRPr lang="es-ES" sz="5400" b="1" kern="100" dirty="0">
              <a:solidFill>
                <a:srgbClr val="800000"/>
              </a:solidFill>
              <a:latin typeface="IBM Plex Sans" panose="020B0503050203000203" pitchFamily="34" charset="0"/>
              <a:cs typeface="Times New Roman" panose="02020603050405020304" pitchFamily="18" charset="0"/>
            </a:endParaRPr>
          </a:p>
          <a:p>
            <a:r>
              <a:rPr lang="es-ES" sz="5400" b="1" kern="100" dirty="0">
                <a:solidFill>
                  <a:srgbClr val="800000"/>
                </a:solidFill>
                <a:latin typeface="IBM Plex Sans" panose="020B0503050203000203" pitchFamily="34" charset="0"/>
                <a:cs typeface="Times New Roman" panose="02020603050405020304" pitchFamily="18" charset="0"/>
              </a:rPr>
              <a:t>Duración de la estancia: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4000" b="1" kern="100" dirty="0">
                <a:latin typeface="IBM Plex Sans" panose="020B0503050203000203" pitchFamily="34" charset="0"/>
                <a:cs typeface="Times New Roman" panose="02020603050405020304" pitchFamily="18" charset="0"/>
              </a:rPr>
              <a:t>De 2 a 5 días lectivos consecutivos.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4000" b="1" kern="100" dirty="0">
                <a:latin typeface="IBM Plex Sans" panose="020B0503050203000203" pitchFamily="34" charset="0"/>
                <a:cs typeface="Times New Roman" panose="02020603050405020304" pitchFamily="18" charset="0"/>
              </a:rPr>
              <a:t>Dos días de viaje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4000" b="1" kern="100" dirty="0">
                <a:latin typeface="IBM Plex Sans" panose="020B0503050203000203" pitchFamily="34" charset="0"/>
                <a:cs typeface="Times New Roman" panose="02020603050405020304" pitchFamily="18" charset="0"/>
              </a:rPr>
              <a:t>Cuatro días para viaje ecológico. </a:t>
            </a:r>
            <a:r>
              <a:rPr lang="es-ES" sz="4000" dirty="0"/>
              <a:t>Transporte con bajas emisiones en el tramo principal del trayecto: autobús, tren o automóvil compartido. El avión no se considera desplazamiento ecológico)</a:t>
            </a:r>
            <a:endParaRPr lang="es-ES" sz="4000" b="1" kern="100" dirty="0">
              <a:latin typeface="IBM Plex Sans" panose="020B0503050203000203" pitchFamily="34" charset="0"/>
              <a:cs typeface="Times New Roman" panose="02020603050405020304" pitchFamily="18" charset="0"/>
            </a:endParaRPr>
          </a:p>
          <a:p>
            <a:endParaRPr lang="es-ES" sz="5400" b="1" kern="100" dirty="0">
              <a:solidFill>
                <a:srgbClr val="800000"/>
              </a:solidFill>
              <a:latin typeface="IBM Plex Sans" panose="020B0503050203000203" pitchFamily="34" charset="0"/>
              <a:cs typeface="Times New Roman" panose="02020603050405020304" pitchFamily="18" charset="0"/>
            </a:endParaRPr>
          </a:p>
          <a:p>
            <a:r>
              <a:rPr lang="es-ES" sz="5400" b="1" kern="100" dirty="0">
                <a:solidFill>
                  <a:srgbClr val="800000"/>
                </a:solidFill>
                <a:latin typeface="IBM Plex Sans" panose="020B0503050203000203" pitchFamily="34" charset="0"/>
                <a:cs typeface="Times New Roman" panose="02020603050405020304" pitchFamily="18" charset="0"/>
              </a:rPr>
              <a:t>Periodo de realización: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4000" b="1" kern="100" dirty="0">
                <a:latin typeface="IBM Plex Sans" panose="020B0503050203000203" pitchFamily="34" charset="0"/>
                <a:cs typeface="Times New Roman" panose="02020603050405020304" pitchFamily="18" charset="0"/>
              </a:rPr>
              <a:t>Desde el día siguiente a la publicación de la resolución de concesión y el 30/09/2025.</a:t>
            </a:r>
          </a:p>
          <a:p>
            <a:endParaRPr lang="es-ES" sz="5400" b="1" kern="100" dirty="0">
              <a:latin typeface="IBM Plex Sans" panose="020B0503050203000203" pitchFamily="34" charset="0"/>
              <a:cs typeface="Times New Roman" panose="02020603050405020304" pitchFamily="18" charset="0"/>
            </a:endParaRPr>
          </a:p>
          <a:p>
            <a:endParaRPr lang="es-ES" sz="5400" b="1" dirty="0"/>
          </a:p>
        </p:txBody>
      </p:sp>
    </p:spTree>
    <p:extLst>
      <p:ext uri="{BB962C8B-B14F-4D97-AF65-F5344CB8AC3E}">
        <p14:creationId xmlns:p14="http://schemas.microsoft.com/office/powerpoint/2010/main" val="4183504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479763" y="4232880"/>
            <a:ext cx="11954025" cy="50088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6000"/>
              </a:lnSpc>
            </a:pPr>
            <a:endParaRPr lang="es-ES" sz="56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1534885" y="498500"/>
            <a:ext cx="19626943" cy="112338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s-ES" sz="5400" b="1" kern="100" dirty="0"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CONDICIONES Y REQUISITOS</a:t>
            </a:r>
          </a:p>
          <a:p>
            <a:endParaRPr lang="es-ES" sz="54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ES" sz="4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Una</a:t>
            </a:r>
            <a:r>
              <a:rPr lang="es-ES" sz="4400" b="1" kern="100" dirty="0"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4400" b="1" kern="100" dirty="0">
                <a:solidFill>
                  <a:srgbClr val="800000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ayuda por persona y dos ayudas si: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4400" b="1" kern="100" dirty="0"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hay plazas sobrantes.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4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destino diferente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s-ES" sz="4400" b="1" kern="100" dirty="0"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ES" sz="4400" b="1" kern="100" dirty="0">
                <a:solidFill>
                  <a:srgbClr val="800000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Idioma de formación distinto al español: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4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Excepto formaciones individuales con esa característica.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s-ES" sz="4400" b="1" kern="100" dirty="0"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ES" sz="4400" b="1" kern="100" dirty="0">
                <a:solidFill>
                  <a:srgbClr val="800000"/>
                </a:solidFill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Tasas de inscripción o participación no se financian.</a:t>
            </a:r>
          </a:p>
          <a:p>
            <a:r>
              <a:rPr lang="es-ES" sz="4400" b="1" kern="100" dirty="0">
                <a:solidFill>
                  <a:srgbClr val="800000"/>
                </a:solidFill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Requisito lingüístico:</a:t>
            </a:r>
          </a:p>
          <a:p>
            <a:endParaRPr lang="es-ES" sz="4400" b="1" kern="100" dirty="0">
              <a:solidFill>
                <a:srgbClr val="800000"/>
              </a:solidFill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4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B1 del idioma de formación 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es-ES" sz="4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Certificado (ver anexo III)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es-ES" sz="4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Prueba de nivel Servicio de Idiomas</a:t>
            </a:r>
          </a:p>
          <a:p>
            <a:pPr marL="1143000" lvl="1" indent="-685800">
              <a:buFont typeface="Arial" panose="020B0604020202020204" pitchFamily="34" charset="0"/>
              <a:buChar char="•"/>
            </a:pPr>
            <a:r>
              <a:rPr lang="es-ES" sz="4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cursos de idioma, el estipulado por la organización</a:t>
            </a:r>
          </a:p>
        </p:txBody>
      </p:sp>
    </p:spTree>
    <p:extLst>
      <p:ext uri="{BB962C8B-B14F-4D97-AF65-F5344CB8AC3E}">
        <p14:creationId xmlns:p14="http://schemas.microsoft.com/office/powerpoint/2010/main" val="22483937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479763" y="4232880"/>
            <a:ext cx="11954025" cy="50088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6000"/>
              </a:lnSpc>
            </a:pPr>
            <a:endParaRPr lang="es-ES" sz="56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1534885" y="498500"/>
            <a:ext cx="19626943" cy="92332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s-ES" sz="5400" b="1" kern="100" dirty="0"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CONDICIONES Y REQUISITOS</a:t>
            </a:r>
          </a:p>
          <a:p>
            <a:pPr marL="914400" indent="-914400">
              <a:buAutoNum type="alphaLcPeriod" startAt="2"/>
            </a:pPr>
            <a:endParaRPr lang="es-ES" sz="5400" b="1" kern="100" dirty="0"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ES" sz="5400" b="1" kern="100" dirty="0">
                <a:solidFill>
                  <a:srgbClr val="800000"/>
                </a:solidFill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Ayudas a la discapacidad: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5400" b="1" kern="100" dirty="0">
                <a:solidFill>
                  <a:srgbClr val="800000"/>
                </a:solidFill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Financiación especial  adicional a la ayuda ordinaria</a:t>
            </a:r>
            <a:endParaRPr lang="es-ES" sz="54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5400" b="1" kern="100" dirty="0"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Certificado médico acreditativo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Trámites asistidos por personal del ARI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s-ES" sz="5400" b="1" kern="100" dirty="0"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s-ES" sz="5400" b="1" kern="100" dirty="0">
                <a:solidFill>
                  <a:srgbClr val="800000"/>
                </a:solidFill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Documentación a su regreso </a:t>
            </a:r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(15 días):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Informe final de la actividad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s-ES" sz="54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endParaRPr lang="es-ES" sz="54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8153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1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690900-7BFF-9A44-9007-261460FEB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37115" y="4574558"/>
            <a:ext cx="18255342" cy="2089354"/>
          </a:xfrm>
        </p:spPr>
        <p:txBody>
          <a:bodyPr anchor="t" anchorCtr="0">
            <a:noAutofit/>
          </a:bodyPr>
          <a:lstStyle/>
          <a:p>
            <a:pPr algn="l">
              <a:lnSpc>
                <a:spcPts val="9200"/>
              </a:lnSpc>
            </a:pPr>
            <a:r>
              <a:rPr lang="es-ES" sz="9600" b="1" spc="-300" dirty="0">
                <a:solidFill>
                  <a:srgbClr val="DED5CB"/>
                </a:solidFill>
                <a:latin typeface="IBM Plex Sans" panose="020B0503050203000203" pitchFamily="34" charset="0"/>
              </a:rPr>
              <a:t>D. FINANCIACIÓN</a:t>
            </a:r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3560780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F2F7100B-363B-9C40-80D5-4EDD01086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38" y="11832440"/>
            <a:ext cx="4876800" cy="138430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BCE29790-2C8E-7F4F-8848-FF4FFED02B15}"/>
              </a:ext>
            </a:extLst>
          </p:cNvPr>
          <p:cNvSpPr txBox="1">
            <a:spLocks/>
          </p:cNvSpPr>
          <p:nvPr/>
        </p:nvSpPr>
        <p:spPr>
          <a:xfrm>
            <a:off x="20596860" y="667155"/>
            <a:ext cx="3344386" cy="93304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1828709" rtl="0" eaLnBrk="1" fontAlgn="auto" latinLnBrk="0" hangingPunct="1">
              <a:lnSpc>
                <a:spcPts val="92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9200" b="0" i="0" u="none" strike="noStrike" kern="1200" cap="none" spc="-300" normalizeH="0" baseline="0" noProof="0" dirty="0">
                <a:ln>
                  <a:noFill/>
                </a:ln>
                <a:solidFill>
                  <a:srgbClr val="DED5CB"/>
                </a:solidFill>
                <a:effectLst/>
                <a:uLnTx/>
                <a:uFillTx/>
                <a:latin typeface="IBM Plex Sans" panose="020B0503050203000203" pitchFamily="34" charset="0"/>
                <a:ea typeface="+mj-ea"/>
                <a:cs typeface="+mj-cs"/>
              </a:rPr>
              <a:t>2.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B6C82F9A-47E5-5560-AE9E-B17C02F46CA8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INTERNACIONALIZACIÓN</a:t>
            </a:r>
          </a:p>
        </p:txBody>
      </p:sp>
    </p:spTree>
    <p:extLst>
      <p:ext uri="{BB962C8B-B14F-4D97-AF65-F5344CB8AC3E}">
        <p14:creationId xmlns:p14="http://schemas.microsoft.com/office/powerpoint/2010/main" val="25683719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669600" y="1941577"/>
            <a:ext cx="21106608" cy="1692914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143000" indent="-1143000" algn="l">
              <a:lnSpc>
                <a:spcPts val="6000"/>
              </a:lnSpc>
              <a:buFont typeface="Arial" panose="020B0604020202020204" pitchFamily="34" charset="0"/>
              <a:buChar char="•"/>
            </a:pPr>
            <a:r>
              <a:rPr lang="es-ES" sz="8000" dirty="0">
                <a:latin typeface="IBM Plex Sans" panose="020B0503050203000203" pitchFamily="34" charset="0"/>
              </a:rPr>
              <a:t>Financiación de manutención, según duración y país de destino.</a:t>
            </a:r>
            <a:endParaRPr lang="es-ES" sz="80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1534885" y="727100"/>
            <a:ext cx="1962694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D. FINANCIACIÓN</a:t>
            </a:r>
            <a:endParaRPr lang="es-ES" sz="54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sz="5400" b="1" kern="100" dirty="0"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Imagen 1" descr="Interfaz de usuario gráfica, Texto&#10;&#10;Descripción generada automáticamente">
            <a:extLst>
              <a:ext uri="{FF2B5EF4-FFF2-40B4-BE49-F238E27FC236}">
                <a16:creationId xmlns:a16="http://schemas.microsoft.com/office/drawing/2014/main" id="{33451DE3-7058-9E60-4F3F-091431DC2A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455" t="33134" r="30164" b="23067"/>
          <a:stretch/>
        </p:blipFill>
        <p:spPr bwMode="auto">
          <a:xfrm>
            <a:off x="4539343" y="3634491"/>
            <a:ext cx="11741271" cy="716364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3936585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669600" y="2481426"/>
            <a:ext cx="21106608" cy="50088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143000" indent="-1143000" algn="l">
              <a:lnSpc>
                <a:spcPts val="6000"/>
              </a:lnSpc>
              <a:buFont typeface="Arial" panose="020B0604020202020204" pitchFamily="34" charset="0"/>
              <a:buChar char="•"/>
            </a:pPr>
            <a:r>
              <a:rPr lang="es-ES" sz="8000" b="1" dirty="0"/>
              <a:t>Financiación de viaje, según distancia</a:t>
            </a:r>
            <a:r>
              <a:rPr lang="es-ES" sz="8000" dirty="0"/>
              <a:t>.</a:t>
            </a:r>
          </a:p>
          <a:p>
            <a:pPr algn="l">
              <a:lnSpc>
                <a:spcPts val="6000"/>
              </a:lnSpc>
            </a:pPr>
            <a:endParaRPr lang="es-ES" sz="9600" dirty="0"/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1534885" y="727100"/>
            <a:ext cx="1962694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D. FINANCIACIÓN</a:t>
            </a:r>
            <a:endParaRPr lang="es-ES" sz="54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sz="5400" b="1" kern="100" dirty="0"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Imagen 12" descr="Interfaz de usuario gráfica&#10;&#10;Descripción generada automáticamente">
            <a:extLst>
              <a:ext uri="{FF2B5EF4-FFF2-40B4-BE49-F238E27FC236}">
                <a16:creationId xmlns:a16="http://schemas.microsoft.com/office/drawing/2014/main" id="{A9BE43F9-EEB2-CF3B-28B9-B2D05816768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135" t="33135" r="28128" b="38110"/>
          <a:stretch/>
        </p:blipFill>
        <p:spPr bwMode="auto">
          <a:xfrm>
            <a:off x="2606205" y="3722914"/>
            <a:ext cx="17265050" cy="653389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3575078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1534885" y="727100"/>
            <a:ext cx="1962694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D. FINANCIACIÓN</a:t>
            </a:r>
            <a:endParaRPr lang="es-ES" sz="54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sz="5400" b="1" kern="100" dirty="0"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25E2617-3CDA-F8C4-7D9D-9C3542CADCDD}"/>
              </a:ext>
            </a:extLst>
          </p:cNvPr>
          <p:cNvSpPr txBox="1"/>
          <p:nvPr/>
        </p:nvSpPr>
        <p:spPr>
          <a:xfrm>
            <a:off x="1853799" y="9389924"/>
            <a:ext cx="20674811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dirty="0"/>
              <a:t>Herramienta de cálculo de distancias en: http://ec.europa.eu/programmes/erasmus-plus/tools/distance_en.htm </a:t>
            </a:r>
          </a:p>
        </p:txBody>
      </p:sp>
      <p:pic>
        <p:nvPicPr>
          <p:cNvPr id="2" name="Imagen 1" descr="Interfaz de usuario gráfica, Aplicación&#10;&#10;Descripción generada automáticamente">
            <a:extLst>
              <a:ext uri="{FF2B5EF4-FFF2-40B4-BE49-F238E27FC236}">
                <a16:creationId xmlns:a16="http://schemas.microsoft.com/office/drawing/2014/main" id="{03250058-E912-5391-39CD-E25FC1D2003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278" t="16304" r="15689" b="32274"/>
          <a:stretch/>
        </p:blipFill>
        <p:spPr bwMode="auto">
          <a:xfrm>
            <a:off x="1853799" y="1953951"/>
            <a:ext cx="12707147" cy="70647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A7C9479C-DF3A-AD4F-7A1E-1DD38736CC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147744"/>
              </p:ext>
            </p:extLst>
          </p:nvPr>
        </p:nvGraphicFramePr>
        <p:xfrm>
          <a:off x="15690930" y="3485421"/>
          <a:ext cx="6837680" cy="4059174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6837680">
                  <a:extLst>
                    <a:ext uri="{9D8B030D-6E8A-4147-A177-3AD203B41FA5}">
                      <a16:colId xmlns:a16="http://schemas.microsoft.com/office/drawing/2014/main" val="114939992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S" sz="3200" kern="100" dirty="0">
                          <a:effectLst/>
                        </a:rPr>
                        <a:t>De Murcia a Lille (Francia)</a:t>
                      </a:r>
                      <a:endParaRPr lang="es-ES" sz="3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3533072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S" sz="3200" kern="100" dirty="0">
                          <a:effectLst/>
                        </a:rPr>
                        <a:t>Importe por viaje-distancia en km.: 1.444,51km. (275€ por participante)</a:t>
                      </a:r>
                      <a:endParaRPr lang="es-ES" sz="3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738689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S" sz="3200" kern="100" dirty="0">
                          <a:effectLst/>
                        </a:rPr>
                        <a:t>Importe por manutención: 105€ (Francia) x 5 días: 525€</a:t>
                      </a:r>
                      <a:endParaRPr lang="es-ES" sz="3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48029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S" sz="3200" kern="100" dirty="0">
                          <a:effectLst/>
                        </a:rPr>
                        <a:t>Importe por días de viaje: 105€ (Francia) x 2 días: 210€</a:t>
                      </a:r>
                      <a:endParaRPr lang="es-ES" sz="3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062400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S" sz="3200" kern="100" dirty="0">
                          <a:effectLst/>
                        </a:rPr>
                        <a:t>TOTAL: 275+525+210= 1010 € </a:t>
                      </a:r>
                      <a:endParaRPr lang="es-ES" sz="32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5162218"/>
                  </a:ext>
                </a:extLst>
              </a:tr>
            </a:tbl>
          </a:graphicData>
        </a:graphic>
      </p:graphicFrame>
      <p:sp>
        <p:nvSpPr>
          <p:cNvPr id="7" name="Rectangle 2">
            <a:extLst>
              <a:ext uri="{FF2B5EF4-FFF2-40B4-BE49-F238E27FC236}">
                <a16:creationId xmlns:a16="http://schemas.microsoft.com/office/drawing/2014/main" id="{A3FF634E-5F2A-3A94-EB4B-025B25BD8E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72525" y="7065963"/>
            <a:ext cx="24382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83775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1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690900-7BFF-9A44-9007-261460FEB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37115" y="4574558"/>
            <a:ext cx="18255342" cy="2089354"/>
          </a:xfrm>
        </p:spPr>
        <p:txBody>
          <a:bodyPr anchor="t" anchorCtr="0">
            <a:noAutofit/>
          </a:bodyPr>
          <a:lstStyle/>
          <a:p>
            <a:pPr algn="l">
              <a:lnSpc>
                <a:spcPts val="9200"/>
              </a:lnSpc>
            </a:pPr>
            <a:r>
              <a:rPr lang="es-ES" sz="9600" b="1" spc="-300" dirty="0">
                <a:solidFill>
                  <a:srgbClr val="DED5CB"/>
                </a:solidFill>
                <a:latin typeface="IBM Plex Sans" panose="020B0503050203000203" pitchFamily="34" charset="0"/>
              </a:rPr>
              <a:t>D. SOLICITUD</a:t>
            </a:r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3560780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F2F7100B-363B-9C40-80D5-4EDD01086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38" y="11832440"/>
            <a:ext cx="4876800" cy="138430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BCE29790-2C8E-7F4F-8848-FF4FFED02B15}"/>
              </a:ext>
            </a:extLst>
          </p:cNvPr>
          <p:cNvSpPr txBox="1">
            <a:spLocks/>
          </p:cNvSpPr>
          <p:nvPr/>
        </p:nvSpPr>
        <p:spPr>
          <a:xfrm>
            <a:off x="20596860" y="667155"/>
            <a:ext cx="3344386" cy="93304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1828709" rtl="0" eaLnBrk="1" fontAlgn="auto" latinLnBrk="0" hangingPunct="1">
              <a:lnSpc>
                <a:spcPts val="92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9200" b="0" i="0" u="none" strike="noStrike" kern="1200" cap="none" spc="-300" normalizeH="0" baseline="0" noProof="0" dirty="0">
                <a:ln>
                  <a:noFill/>
                </a:ln>
                <a:solidFill>
                  <a:srgbClr val="DED5CB"/>
                </a:solidFill>
                <a:effectLst/>
                <a:uLnTx/>
                <a:uFillTx/>
                <a:latin typeface="IBM Plex Sans" panose="020B0503050203000203" pitchFamily="34" charset="0"/>
                <a:ea typeface="+mj-ea"/>
                <a:cs typeface="+mj-cs"/>
              </a:rPr>
              <a:t>2.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4666EB3F-4D66-B8A6-E132-566E6B9B171C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INTERNACIONALIZACIÓN</a:t>
            </a:r>
          </a:p>
        </p:txBody>
      </p:sp>
    </p:spTree>
    <p:extLst>
      <p:ext uri="{BB962C8B-B14F-4D97-AF65-F5344CB8AC3E}">
        <p14:creationId xmlns:p14="http://schemas.microsoft.com/office/powerpoint/2010/main" val="13524194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479763" y="4232880"/>
            <a:ext cx="11954025" cy="50088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6000"/>
              </a:lnSpc>
            </a:pPr>
            <a:endParaRPr lang="es-ES" sz="56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1534885" y="498500"/>
            <a:ext cx="1962694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s-ES" sz="5400" b="1" kern="100" dirty="0"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SOLICITUD</a:t>
            </a:r>
            <a:endParaRPr lang="es-ES" sz="54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08FC5C89-9031-9FDF-968D-4EE2C361E6F0}"/>
              </a:ext>
            </a:extLst>
          </p:cNvPr>
          <p:cNvSpPr txBox="1"/>
          <p:nvPr/>
        </p:nvSpPr>
        <p:spPr>
          <a:xfrm>
            <a:off x="228600" y="2482199"/>
            <a:ext cx="15708086" cy="88327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169670" algn="just">
              <a:lnSpc>
                <a:spcPct val="115000"/>
              </a:lnSpc>
              <a:spcAft>
                <a:spcPts val="0"/>
              </a:spcAft>
            </a:pPr>
            <a:r>
              <a:rPr lang="es-ES" sz="5400" b="1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IBM Plex Sans" panose="020B0503050203000203" pitchFamily="34" charset="0"/>
              </a:rPr>
              <a:t>PRIMERA FASE</a:t>
            </a:r>
          </a:p>
          <a:p>
            <a:pPr marL="1169670" algn="just">
              <a:lnSpc>
                <a:spcPct val="115000"/>
              </a:lnSpc>
              <a:spcAft>
                <a:spcPts val="0"/>
              </a:spcAft>
            </a:pPr>
            <a:r>
              <a:rPr lang="es-ES" sz="5400" b="1" dirty="0">
                <a:solidFill>
                  <a:srgbClr val="800000"/>
                </a:solidFill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IBM Plex Sans" panose="020B0503050203000203" pitchFamily="34" charset="0"/>
              </a:rPr>
              <a:t>Desde el 17/09/2024 al 30/09/2024</a:t>
            </a:r>
          </a:p>
          <a:p>
            <a:pPr marL="1169670" algn="just">
              <a:lnSpc>
                <a:spcPct val="115000"/>
              </a:lnSpc>
              <a:spcAft>
                <a:spcPts val="0"/>
              </a:spcAft>
            </a:pPr>
            <a:endParaRPr lang="es-ES" sz="5400" b="1" dirty="0">
              <a:latin typeface="IBM Plex Sans" panose="020B0503050203000203" pitchFamily="34" charset="0"/>
              <a:ea typeface="IBM Plex Sans" panose="020B0503050203000203" pitchFamily="34" charset="0"/>
              <a:cs typeface="IBM Plex Sans" panose="020B0503050203000203" pitchFamily="34" charset="0"/>
            </a:endParaRPr>
          </a:p>
          <a:p>
            <a:pPr marL="1169670" algn="just">
              <a:lnSpc>
                <a:spcPct val="115000"/>
              </a:lnSpc>
              <a:spcAft>
                <a:spcPts val="0"/>
              </a:spcAft>
            </a:pPr>
            <a:r>
              <a:rPr lang="es-ES" sz="5400" b="1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IBM Plex Sans" panose="020B0503050203000203" pitchFamily="34" charset="0"/>
              </a:rPr>
              <a:t>SEGUNDA FASE</a:t>
            </a:r>
          </a:p>
          <a:p>
            <a:pPr marL="1169670" algn="just">
              <a:lnSpc>
                <a:spcPct val="115000"/>
              </a:lnSpc>
              <a:spcAft>
                <a:spcPts val="0"/>
              </a:spcAft>
            </a:pPr>
            <a:r>
              <a:rPr lang="es-ES" sz="5400" b="1" dirty="0">
                <a:solidFill>
                  <a:srgbClr val="800000"/>
                </a:solidFill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IBM Plex Sans" panose="020B0503050203000203" pitchFamily="34" charset="0"/>
              </a:rPr>
              <a:t>Desde el </a:t>
            </a:r>
            <a:r>
              <a:rPr lang="es-ES" sz="5400" b="1" dirty="0">
                <a:solidFill>
                  <a:srgbClr val="800000"/>
                </a:solidFill>
                <a:latin typeface="IBM Plex Sans" panose="020B0503050203000203" pitchFamily="34" charset="0"/>
                <a:ea typeface="IBM Plex Sans" panose="020B0503050203000203" pitchFamily="34" charset="0"/>
                <a:cs typeface="IBM Plex Sans" panose="020B0503050203000203" pitchFamily="34" charset="0"/>
              </a:rPr>
              <a:t>01</a:t>
            </a:r>
            <a:r>
              <a:rPr lang="es-ES" sz="5400" b="1" dirty="0">
                <a:solidFill>
                  <a:srgbClr val="800000"/>
                </a:solidFill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IBM Plex Sans" panose="020B0503050203000203" pitchFamily="34" charset="0"/>
              </a:rPr>
              <a:t>/10/2024 al 20/01/2025</a:t>
            </a:r>
          </a:p>
          <a:p>
            <a:pPr marL="1169670" algn="just">
              <a:lnSpc>
                <a:spcPct val="115000"/>
              </a:lnSpc>
              <a:spcAft>
                <a:spcPts val="0"/>
              </a:spcAft>
            </a:pPr>
            <a:endParaRPr lang="es-ES" sz="5400" b="1" dirty="0">
              <a:effectLst/>
              <a:latin typeface="IBM Plex Sans" panose="020B0503050203000203" pitchFamily="34" charset="0"/>
              <a:ea typeface="IBM Plex Sans" panose="020B0503050203000203" pitchFamily="34" charset="0"/>
              <a:cs typeface="IBM Plex Sans" panose="020B0503050203000203" pitchFamily="34" charset="0"/>
            </a:endParaRPr>
          </a:p>
          <a:p>
            <a:pPr marL="1169670" algn="just">
              <a:lnSpc>
                <a:spcPct val="115000"/>
              </a:lnSpc>
              <a:spcAft>
                <a:spcPts val="0"/>
              </a:spcAft>
            </a:pPr>
            <a:r>
              <a:rPr lang="es-ES" sz="5400" b="1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IBM Plex Sans" panose="020B0503050203000203" pitchFamily="34" charset="0"/>
              </a:rPr>
              <a:t>TERCERA FASE</a:t>
            </a:r>
          </a:p>
          <a:p>
            <a:pPr marL="1169670" algn="just">
              <a:lnSpc>
                <a:spcPct val="115000"/>
              </a:lnSpc>
              <a:spcAft>
                <a:spcPts val="0"/>
              </a:spcAft>
            </a:pPr>
            <a:r>
              <a:rPr lang="es-ES" sz="5400" b="1" dirty="0">
                <a:solidFill>
                  <a:srgbClr val="800000"/>
                </a:solidFill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IBM Plex Sans" panose="020B0503050203000203" pitchFamily="34" charset="0"/>
              </a:rPr>
              <a:t>Desde </a:t>
            </a:r>
            <a:r>
              <a:rPr lang="es-ES" sz="5400" b="1" dirty="0">
                <a:solidFill>
                  <a:srgbClr val="800000"/>
                </a:solidFill>
                <a:latin typeface="IBM Plex Sans" panose="020B0503050203000203" pitchFamily="34" charset="0"/>
                <a:ea typeface="IBM Plex Sans" panose="020B0503050203000203" pitchFamily="34" charset="0"/>
                <a:cs typeface="IBM Plex Sans" panose="020B0503050203000203" pitchFamily="34" charset="0"/>
              </a:rPr>
              <a:t>el 21/01/2025 al 10/03/2025</a:t>
            </a:r>
          </a:p>
          <a:p>
            <a:pPr marL="1169670" algn="just">
              <a:lnSpc>
                <a:spcPct val="115000"/>
              </a:lnSpc>
              <a:spcAft>
                <a:spcPts val="0"/>
              </a:spcAft>
            </a:pPr>
            <a:endParaRPr lang="es-ES" sz="3200" dirty="0">
              <a:effectLst/>
              <a:latin typeface="IBM Plex Sans" panose="020B0503050203000203" pitchFamily="34" charset="0"/>
              <a:ea typeface="IBM Plex Sans" panose="020B0503050203000203" pitchFamily="34" charset="0"/>
              <a:cs typeface="IBM Plex Sans" panose="020B0503050203000203" pitchFamily="34" charset="0"/>
            </a:endParaRPr>
          </a:p>
          <a:p>
            <a:pPr marL="1169670" algn="just">
              <a:lnSpc>
                <a:spcPct val="115000"/>
              </a:lnSpc>
              <a:spcAft>
                <a:spcPts val="0"/>
              </a:spcAft>
            </a:pPr>
            <a:r>
              <a:rPr lang="es-ES" sz="32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IBM Plex Sans" panose="020B0503050203000203" pitchFamily="34" charset="0"/>
              </a:rPr>
              <a:t> </a:t>
            </a:r>
          </a:p>
        </p:txBody>
      </p:sp>
      <p:pic>
        <p:nvPicPr>
          <p:cNvPr id="5122" name="Picture 2" descr="Calendario de Pared Personalizado A4 &amp; A3 | Hofmann">
            <a:extLst>
              <a:ext uri="{FF2B5EF4-FFF2-40B4-BE49-F238E27FC236}">
                <a16:creationId xmlns:a16="http://schemas.microsoft.com/office/drawing/2014/main" id="{2D369F4F-1D80-4A02-8F62-93E5B6D85F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26249" y="1066714"/>
            <a:ext cx="7121280" cy="5334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13893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1534885" y="727100"/>
            <a:ext cx="19626943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E. SOLICITUD</a:t>
            </a:r>
            <a:endParaRPr lang="es-ES" sz="54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s-ES" sz="5400" b="1" kern="100" dirty="0"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0C0DA856-CBE8-3D16-FBF1-82A4CA2581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9645" y="4469067"/>
            <a:ext cx="34257767" cy="1153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11" name="Imagen 10" descr="Interfaz de usuario gráfica, Texto, Aplicación&#10;&#10;Descripción generada automáticamente">
            <a:extLst>
              <a:ext uri="{FF2B5EF4-FFF2-40B4-BE49-F238E27FC236}">
                <a16:creationId xmlns:a16="http://schemas.microsoft.com/office/drawing/2014/main" id="{774FE330-F55D-1A87-9D4F-1C99239B2F4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600" t="8950" r="26950" b="64961"/>
          <a:stretch/>
        </p:blipFill>
        <p:spPr bwMode="auto">
          <a:xfrm>
            <a:off x="151682" y="4265615"/>
            <a:ext cx="13255707" cy="40995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F716C313-5060-A3A7-9C62-9C6C6150381C}"/>
              </a:ext>
            </a:extLst>
          </p:cNvPr>
          <p:cNvSpPr txBox="1"/>
          <p:nvPr/>
        </p:nvSpPr>
        <p:spPr>
          <a:xfrm>
            <a:off x="8492490" y="727100"/>
            <a:ext cx="9829799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6600" dirty="0">
                <a:effectLst/>
                <a:latin typeface="Arial" panose="020B0604020202020204" pitchFamily="34" charset="0"/>
                <a:ea typeface="IBM Plex Sans" panose="020B0503050203000203" pitchFamily="34" charset="0"/>
              </a:rPr>
              <a:t>web http://paipuc.um.es</a:t>
            </a:r>
            <a:endParaRPr lang="es-ES" sz="6600" dirty="0"/>
          </a:p>
        </p:txBody>
      </p:sp>
      <p:pic>
        <p:nvPicPr>
          <p:cNvPr id="15" name="Imagen 14" descr="Interfaz de usuario gráfica, Aplicación, Word&#10;&#10;Descripción generada automáticamente">
            <a:extLst>
              <a:ext uri="{FF2B5EF4-FFF2-40B4-BE49-F238E27FC236}">
                <a16:creationId xmlns:a16="http://schemas.microsoft.com/office/drawing/2014/main" id="{F0FF090A-FDBF-07E9-E8E1-945342FAF58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8760" r="59618" b="29541"/>
          <a:stretch/>
        </p:blipFill>
        <p:spPr bwMode="auto">
          <a:xfrm>
            <a:off x="14045324" y="2902544"/>
            <a:ext cx="8824989" cy="75843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107261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479763" y="4232880"/>
            <a:ext cx="11954025" cy="50088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6000"/>
              </a:lnSpc>
            </a:pPr>
            <a:endParaRPr lang="es-ES" sz="56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sp>
        <p:nvSpPr>
          <p:cNvPr id="8" name="Diagrama de flujo: documento 7">
            <a:extLst>
              <a:ext uri="{FF2B5EF4-FFF2-40B4-BE49-F238E27FC236}">
                <a16:creationId xmlns:a16="http://schemas.microsoft.com/office/drawing/2014/main" id="{4CB99571-792E-031F-48D7-68DC12661DD7}"/>
              </a:ext>
            </a:extLst>
          </p:cNvPr>
          <p:cNvSpPr/>
          <p:nvPr/>
        </p:nvSpPr>
        <p:spPr>
          <a:xfrm>
            <a:off x="14604688" y="590266"/>
            <a:ext cx="8651630" cy="10719579"/>
          </a:xfrm>
          <a:prstGeom prst="flowChartDocumen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¿OBTUVO AYUDA EN ALGUNO DE LOS DOS CURSOS ANTERIORES?</a:t>
            </a:r>
            <a:endParaRPr kumimoji="0" lang="es-ES" sz="2400" b="1" i="0" u="none" strike="noStrike" kern="1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lvl="0" indent="-457200" algn="just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¿ES USTED ALUMNO/A 2023/24 DEL SERVICIO DE IDIOMAS DE LA UMU EN UN CURSO DE LA LENGUA EN LA QUE SE VA A IMPARTIR LA FORMACIÓN EN UNIVERSIDAD DE DESTINO?</a:t>
            </a:r>
            <a:endParaRPr kumimoji="0" lang="es-ES" sz="2400" b="1" i="0" u="none" strike="noStrike" kern="1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lvl="0" indent="-457200" algn="just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¿A QUÉ SERVICIO/ÁREA PERTENECE?</a:t>
            </a:r>
            <a:endParaRPr kumimoji="0" lang="es-ES" sz="2400" b="1" i="0" u="none" strike="noStrike" kern="1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lvl="0" indent="-457200" algn="just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TIPO DE ACTIVIDAD PAS</a:t>
            </a:r>
            <a:endParaRPr kumimoji="0" lang="es-ES" sz="2400" b="1" i="0" u="none" strike="noStrike" kern="1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- Staff </a:t>
            </a:r>
            <a:r>
              <a:rPr kumimoji="0" lang="es-ES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week</a:t>
            </a:r>
            <a:endParaRPr kumimoji="0" lang="es-ES" sz="2400" b="0" i="0" u="none" strike="noStrike" kern="1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8320" marR="0" lvl="0" indent="0" algn="just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Job shadowing</a:t>
            </a:r>
            <a:endParaRPr kumimoji="0" lang="es-ES" sz="2400" b="0" i="0" u="none" strike="noStrike" kern="1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98320" marR="0" lvl="0" indent="0" algn="just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kumimoji="0" lang="en-GB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Curso</a:t>
            </a: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kumimoji="0" lang="en-GB" sz="2400" b="0" i="0" u="none" strike="noStrike" kern="0" cap="none" spc="0" normalizeH="0" baseline="0" noProof="0" dirty="0" err="1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idioma</a:t>
            </a:r>
            <a:endParaRPr kumimoji="0" lang="es-ES" sz="2400" b="0" i="0" u="none" strike="noStrike" kern="1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kumimoji="0" lang="es-ES" sz="2400" b="0" i="0" u="none" strike="noStrike" kern="1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CATEGORÍA LABORAL</a:t>
            </a:r>
            <a:endParaRPr kumimoji="0" lang="es-ES" sz="2400" b="1" i="0" u="none" strike="noStrike" kern="1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IDIOMA DE DOCENCIA/FORMACIÓN EN INSTITUCIÓN DE DESTINO</a:t>
            </a:r>
            <a:endParaRPr kumimoji="0" lang="es-ES" sz="2400" b="1" i="0" u="none" strike="noStrike" kern="1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1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¿PERTENECE A UN CENTRO ADSCRITO? EN CASO AFIRMATIVO, ADJUNTE EL AVAL CORRESPONDIENTE</a:t>
            </a:r>
            <a:endParaRPr kumimoji="0" lang="es-ES" sz="2400" b="1" i="0" u="none" strike="noStrike" kern="1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Documento carta aval para para descarga</a:t>
            </a:r>
            <a:endParaRPr lang="es-ES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Diagrama de flujo: documento 8">
            <a:extLst>
              <a:ext uri="{FF2B5EF4-FFF2-40B4-BE49-F238E27FC236}">
                <a16:creationId xmlns:a16="http://schemas.microsoft.com/office/drawing/2014/main" id="{2DA11C49-CE9E-2C4A-6FB3-916781DF56C2}"/>
              </a:ext>
            </a:extLst>
          </p:cNvPr>
          <p:cNvSpPr/>
          <p:nvPr/>
        </p:nvSpPr>
        <p:spPr>
          <a:xfrm>
            <a:off x="669600" y="651974"/>
            <a:ext cx="8651630" cy="10719579"/>
          </a:xfrm>
          <a:prstGeom prst="flowChartDocumen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just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s-ES" sz="2400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5BB45E69-1D88-CB27-1E1B-42424DFA0709}"/>
              </a:ext>
            </a:extLst>
          </p:cNvPr>
          <p:cNvSpPr txBox="1"/>
          <p:nvPr/>
        </p:nvSpPr>
        <p:spPr>
          <a:xfrm>
            <a:off x="669600" y="622795"/>
            <a:ext cx="8651630" cy="99438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BENEFICIARIO: </a:t>
            </a:r>
            <a:endParaRPr lang="es-ES" sz="2800" b="1" kern="100" dirty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PAÍS DE DESTINO:</a:t>
            </a:r>
            <a:endParaRPr lang="es-ES" sz="2800" b="1" kern="100" dirty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NOMBRE DE LA INSTITUCIÓN DE DESTINO:</a:t>
            </a:r>
            <a:endParaRPr lang="es-ES" sz="2800" b="1" kern="100" dirty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CÓDIGO INSTITUCIÓN DESTINO: </a:t>
            </a:r>
            <a:endParaRPr lang="es-ES" sz="2800" kern="100" dirty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FECHA DE INICIO DE LA ACTIVIDAD:</a:t>
            </a:r>
            <a:r>
              <a:rPr lang="es-ES" sz="2800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(excluyendo días de viaje) (</a:t>
            </a:r>
            <a:r>
              <a:rPr lang="es-ES" sz="2800" kern="0" dirty="0" err="1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dd</a:t>
            </a:r>
            <a:r>
              <a:rPr lang="es-ES" sz="2800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-mm-</a:t>
            </a:r>
            <a:r>
              <a:rPr lang="es-ES" sz="2800" kern="0" dirty="0" err="1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aaaa</a:t>
            </a:r>
            <a:r>
              <a:rPr lang="es-ES" sz="2800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s-ES" sz="2800" kern="100" dirty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b="1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FECHA DE FIN DE LA ACTIVIDAD:</a:t>
            </a:r>
            <a:r>
              <a:rPr lang="es-ES" sz="2800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(excluyendo días de viaje) (</a:t>
            </a:r>
            <a:r>
              <a:rPr lang="es-ES" sz="2800" kern="0" dirty="0" err="1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dd</a:t>
            </a:r>
            <a:r>
              <a:rPr lang="es-ES" sz="2800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-mm-</a:t>
            </a:r>
            <a:r>
              <a:rPr lang="es-ES" sz="2800" kern="0" dirty="0" err="1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aaaa</a:t>
            </a:r>
            <a:r>
              <a:rPr lang="es-ES" sz="2800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s-ES" sz="2800" kern="100" dirty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Requisito 1: </a:t>
            </a:r>
            <a:r>
              <a:rPr lang="es-ES" sz="2800" b="1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Carta Aval Servicio</a:t>
            </a:r>
            <a:endParaRPr lang="es-ES" sz="2800" b="1" kern="100" dirty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Descarga del documento</a:t>
            </a:r>
            <a:endParaRPr lang="es-ES" sz="2800" kern="100" dirty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kern="0" dirty="0">
                <a:solidFill>
                  <a:schemeClr val="tx2">
                    <a:lumMod val="75000"/>
                  </a:schemeClr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Requisito 2: </a:t>
            </a:r>
            <a:r>
              <a:rPr lang="es-ES" sz="2800" b="1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Carta Invitación oficial de institución de destino</a:t>
            </a:r>
            <a:endParaRPr lang="es-ES" sz="2800" b="1" kern="100" dirty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Descarga del documento</a:t>
            </a:r>
            <a:endParaRPr lang="es-ES" sz="2800" kern="100" dirty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Requisito 3: </a:t>
            </a:r>
            <a:r>
              <a:rPr lang="es-ES" sz="2800" b="1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Certificado oficial conocimiento lingüístico o solicitud prueba de nivel</a:t>
            </a:r>
            <a:endParaRPr lang="es-ES" sz="2800" b="1" kern="100" dirty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Descarga del documento</a:t>
            </a:r>
            <a:endParaRPr lang="es-ES" sz="2800" kern="100" dirty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2800" kern="0" dirty="0">
                <a:solidFill>
                  <a:schemeClr val="tx2">
                    <a:lumMod val="75000"/>
                  </a:schemeClr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Indicar nivel de certificado lingüístico</a:t>
            </a:r>
            <a:endParaRPr lang="es-ES" sz="2800" kern="100" dirty="0">
              <a:solidFill>
                <a:schemeClr val="tx2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800" kern="0" dirty="0">
                <a:solidFill>
                  <a:srgbClr val="333333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E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1800" kern="0" dirty="0">
                <a:solidFill>
                  <a:srgbClr val="333333"/>
                </a:solidFill>
                <a:effectLst/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ES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02" name="Picture 6" descr="Trucos para escribir más rápido en el ordenador: Crear contenido">
            <a:extLst>
              <a:ext uri="{FF2B5EF4-FFF2-40B4-BE49-F238E27FC236}">
                <a16:creationId xmlns:a16="http://schemas.microsoft.com/office/drawing/2014/main" id="{01476FB9-4C06-4822-FE20-18628F9BF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7027" y="4029326"/>
            <a:ext cx="4371864" cy="1982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B1A12F37-4F21-6027-57C1-E14BDC792BAE}"/>
              </a:ext>
            </a:extLst>
          </p:cNvPr>
          <p:cNvSpPr txBox="1"/>
          <p:nvPr/>
        </p:nvSpPr>
        <p:spPr>
          <a:xfrm>
            <a:off x="10030176" y="1516398"/>
            <a:ext cx="1221377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40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s-ES" sz="4000" b="1" kern="100" dirty="0"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s-ES" sz="40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SOLICITUD</a:t>
            </a:r>
            <a:endParaRPr lang="es-ES" sz="40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94630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1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690900-7BFF-9A44-9007-261460FEB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16923" y="3103132"/>
            <a:ext cx="17079937" cy="9500784"/>
          </a:xfrm>
        </p:spPr>
        <p:txBody>
          <a:bodyPr anchor="t" anchorCtr="0">
            <a:noAutofit/>
          </a:bodyPr>
          <a:lstStyle/>
          <a:p>
            <a:pPr algn="l">
              <a:lnSpc>
                <a:spcPts val="9200"/>
              </a:lnSpc>
            </a:pPr>
            <a:r>
              <a:rPr lang="es-ES" sz="9600" b="1" spc="-300" dirty="0">
                <a:solidFill>
                  <a:srgbClr val="DED5CB"/>
                </a:solidFill>
                <a:latin typeface="IBM Plex Sans" panose="020B0503050203000203" pitchFamily="34" charset="0"/>
              </a:rPr>
              <a:t>F. CRITERIOS DE SELECCIÓN</a:t>
            </a:r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3560780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F2F7100B-363B-9C40-80D5-4EDD01086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38" y="11832440"/>
            <a:ext cx="4876800" cy="138430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BCE29790-2C8E-7F4F-8848-FF4FFED02B15}"/>
              </a:ext>
            </a:extLst>
          </p:cNvPr>
          <p:cNvSpPr txBox="1">
            <a:spLocks/>
          </p:cNvSpPr>
          <p:nvPr/>
        </p:nvSpPr>
        <p:spPr>
          <a:xfrm>
            <a:off x="20596860" y="667155"/>
            <a:ext cx="3344386" cy="93304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1828709" rtl="0" eaLnBrk="1" fontAlgn="auto" latinLnBrk="0" hangingPunct="1">
              <a:lnSpc>
                <a:spcPts val="92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9200" b="0" i="0" u="none" strike="noStrike" kern="1200" cap="none" spc="-300" normalizeH="0" baseline="0" noProof="0" dirty="0">
                <a:ln>
                  <a:noFill/>
                </a:ln>
                <a:solidFill>
                  <a:srgbClr val="DED5CB"/>
                </a:solidFill>
                <a:effectLst/>
                <a:uLnTx/>
                <a:uFillTx/>
                <a:latin typeface="IBM Plex Sans" panose="020B0503050203000203" pitchFamily="34" charset="0"/>
                <a:ea typeface="+mj-ea"/>
                <a:cs typeface="+mj-cs"/>
              </a:rPr>
              <a:t>2.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1DB1B864-EEA5-3561-177F-22AB402293F1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INTERNACIONALIZACIÓN</a:t>
            </a:r>
          </a:p>
        </p:txBody>
      </p:sp>
    </p:spTree>
    <p:extLst>
      <p:ext uri="{BB962C8B-B14F-4D97-AF65-F5344CB8AC3E}">
        <p14:creationId xmlns:p14="http://schemas.microsoft.com/office/powerpoint/2010/main" val="30789370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479763" y="4232880"/>
            <a:ext cx="11954025" cy="50088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6000"/>
              </a:lnSpc>
            </a:pPr>
            <a:endParaRPr lang="es-ES" sz="56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1534885" y="498500"/>
            <a:ext cx="1962694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</a:t>
            </a:r>
            <a:r>
              <a:rPr lang="es-ES" sz="5400" b="1" kern="100" dirty="0"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CRITERIOS DE SELECCIÓN</a:t>
            </a:r>
            <a:endParaRPr lang="es-ES" sz="54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0D19608-00B9-CD80-72A4-9C107F03A80C}"/>
              </a:ext>
            </a:extLst>
          </p:cNvPr>
          <p:cNvSpPr txBox="1"/>
          <p:nvPr/>
        </p:nvSpPr>
        <p:spPr>
          <a:xfrm>
            <a:off x="1991845" y="1638083"/>
            <a:ext cx="18283216" cy="88124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600"/>
              </a:spcAft>
              <a:buFont typeface="+mj-lt"/>
              <a:buAutoNum type="alphaLcPeriod"/>
              <a:tabLst>
                <a:tab pos="228600" algn="l"/>
              </a:tabLst>
            </a:pPr>
            <a:r>
              <a:rPr lang="es-ES_tradnl" sz="32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 No haber </a:t>
            </a:r>
            <a:r>
              <a:rPr lang="es-ES_tradnl" sz="3200" dirty="0"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sido beneficiario </a:t>
            </a:r>
            <a:r>
              <a:rPr lang="es-ES_tradnl" sz="32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en los cursos </a:t>
            </a:r>
            <a:r>
              <a:rPr lang="es-ES_tradnl" sz="320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académicos 2022/23 o 2023/24: </a:t>
            </a:r>
            <a:r>
              <a:rPr lang="es-ES_tradnl" sz="32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hasta 3 puntos (1.5 puntos por cada curso académico).</a:t>
            </a:r>
            <a:endParaRPr lang="es-ES" sz="3200" dirty="0">
              <a:effectLst/>
              <a:latin typeface="IBM Plex Sans" panose="020B0503050203000203" pitchFamily="34" charset="0"/>
              <a:ea typeface="IBM Plex Sans" panose="020B0503050203000203" pitchFamily="34" charset="0"/>
              <a:cs typeface="Arial" panose="020B0604020202020204" pitchFamily="34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lphaLcPeriod"/>
              <a:tabLst>
                <a:tab pos="228600" algn="l"/>
              </a:tabLst>
            </a:pPr>
            <a:r>
              <a:rPr lang="es-ES" sz="32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 Conocimiento idiomas:</a:t>
            </a:r>
          </a:p>
          <a:p>
            <a:pPr marL="914400" lvl="1" indent="-457200" algn="just">
              <a:lnSpc>
                <a:spcPct val="115000"/>
              </a:lnSpc>
              <a:buFont typeface="Arial" panose="020B0604020202020204" pitchFamily="34" charset="0"/>
              <a:buChar char="•"/>
              <a:tabLst>
                <a:tab pos="228600" algn="l"/>
              </a:tabLst>
            </a:pPr>
            <a:r>
              <a:rPr lang="es-ES" sz="3200" dirty="0"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Nivel avanzado </a:t>
            </a:r>
            <a:r>
              <a:rPr lang="es-ES" sz="32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B2 (1 punto)</a:t>
            </a:r>
          </a:p>
          <a:p>
            <a:pPr marL="914400" lvl="1" indent="-457200" algn="just">
              <a:lnSpc>
                <a:spcPct val="115000"/>
              </a:lnSpc>
              <a:buFont typeface="Arial" panose="020B0604020202020204" pitchFamily="34" charset="0"/>
              <a:buChar char="•"/>
              <a:tabLst>
                <a:tab pos="228600" algn="l"/>
              </a:tabLst>
            </a:pPr>
            <a:r>
              <a:rPr lang="es-ES" sz="3200" dirty="0"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N</a:t>
            </a:r>
            <a:r>
              <a:rPr lang="es-ES" sz="32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ivel dominio/maestría C1/C2 (2 puntos)</a:t>
            </a:r>
          </a:p>
          <a:p>
            <a:pPr lvl="1" algn="just">
              <a:lnSpc>
                <a:spcPct val="115000"/>
              </a:lnSpc>
              <a:tabLst>
                <a:tab pos="228600" algn="l"/>
              </a:tabLst>
            </a:pPr>
            <a:r>
              <a:rPr lang="es-ES" sz="32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 Este criterio no aplica en el supuesto de quienes soliciten ayuda para participar en un curso de idioma.</a:t>
            </a:r>
            <a:endParaRPr lang="es-ES" sz="3200" dirty="0">
              <a:latin typeface="IBM Plex Sans" panose="020B0503050203000203" pitchFamily="34" charset="0"/>
              <a:ea typeface="IBM Plex Sans" panose="020B0503050203000203" pitchFamily="34" charset="0"/>
              <a:cs typeface="Arial" panose="020B0604020202020204" pitchFamily="34" charset="0"/>
            </a:endParaRPr>
          </a:p>
          <a:p>
            <a:pPr algn="just">
              <a:lnSpc>
                <a:spcPct val="115000"/>
              </a:lnSpc>
              <a:tabLst>
                <a:tab pos="228600" algn="l"/>
              </a:tabLst>
            </a:pPr>
            <a:r>
              <a:rPr lang="es-ES" sz="32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c.</a:t>
            </a:r>
            <a:r>
              <a:rPr lang="es-ES" sz="32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IBM Plex Sans" panose="020B0503050203000203" pitchFamily="34" charset="0"/>
              </a:rPr>
              <a:t> </a:t>
            </a:r>
            <a:r>
              <a:rPr lang="es-ES" sz="32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Alumnos/as </a:t>
            </a:r>
            <a:r>
              <a:rPr lang="es-ES" sz="3200" dirty="0"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de </a:t>
            </a:r>
            <a:r>
              <a:rPr lang="es-ES" sz="32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un curso del Servicio de Idiomas de la Universidad de Murcia de la lengua en la  que se va a desarrollar la actividad o que soliciten realizar un curso de idioma en una institución extranjera: 1 punto.</a:t>
            </a:r>
          </a:p>
          <a:p>
            <a:pPr algn="just">
              <a:lnSpc>
                <a:spcPct val="115000"/>
              </a:lnSpc>
              <a:tabLst>
                <a:tab pos="228600" algn="l"/>
              </a:tabLst>
            </a:pPr>
            <a:r>
              <a:rPr lang="es-ES" sz="32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d. Interés de la estancia para la Universidad de Murcia (p. ej., relación del centro con la universidad de destino, relevancia de la formación para el puesto que desempeña el solicitante): hasta 2 puntos.</a:t>
            </a:r>
            <a:endParaRPr lang="es-ES" sz="3200" dirty="0">
              <a:effectLst/>
              <a:latin typeface="IBM Plex Sans" panose="020B0503050203000203" pitchFamily="34" charset="0"/>
              <a:ea typeface="IBM Plex Sans" panose="020B0503050203000203" pitchFamily="34" charset="0"/>
              <a:cs typeface="IBM Plex Sans" panose="020B0503050203000203" pitchFamily="34" charset="0"/>
            </a:endParaRPr>
          </a:p>
          <a:p>
            <a:pPr lvl="0" algn="just">
              <a:lnSpc>
                <a:spcPct val="115000"/>
              </a:lnSpc>
              <a:spcAft>
                <a:spcPts val="0"/>
              </a:spcAft>
              <a:tabLst>
                <a:tab pos="228600" algn="l"/>
              </a:tabLst>
            </a:pPr>
            <a:r>
              <a:rPr lang="es-ES" sz="32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e. Participación en actividades relacionadas con la internacionalización (p. ej., en cursos de formación relacionados, en actividades del Área de Relaciones Internacionales): hasta 2 punto</a:t>
            </a:r>
            <a:r>
              <a:rPr lang="es-ES" sz="28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s.</a:t>
            </a:r>
          </a:p>
          <a:p>
            <a:pPr marL="1169670" algn="just">
              <a:lnSpc>
                <a:spcPct val="115000"/>
              </a:lnSpc>
              <a:spcAft>
                <a:spcPts val="0"/>
              </a:spcAft>
            </a:pPr>
            <a:r>
              <a:rPr lang="es-ES" sz="1800" b="1" dirty="0">
                <a:effectLst/>
                <a:latin typeface="Arial" panose="020B0604020202020204" pitchFamily="34" charset="0"/>
                <a:ea typeface="IBM Plex Sans" panose="020B0503050203000203" pitchFamily="34" charset="0"/>
                <a:cs typeface="IBM Plex Sans" panose="020B0503050203000203" pitchFamily="34" charset="0"/>
              </a:rPr>
              <a:t> </a:t>
            </a:r>
            <a:endParaRPr lang="es-ES" sz="1800" dirty="0">
              <a:effectLst/>
              <a:latin typeface="IBM Plex Sans" panose="020B0503050203000203" pitchFamily="34" charset="0"/>
              <a:ea typeface="IBM Plex Sans" panose="020B0503050203000203" pitchFamily="34" charset="0"/>
              <a:cs typeface="IBM Plex Sans" panose="020B050305020300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2873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1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690900-7BFF-9A44-9007-261460FEB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16923" y="3103132"/>
            <a:ext cx="17079937" cy="9500784"/>
          </a:xfrm>
        </p:spPr>
        <p:txBody>
          <a:bodyPr anchor="t" anchorCtr="0">
            <a:noAutofit/>
          </a:bodyPr>
          <a:lstStyle/>
          <a:p>
            <a:pPr algn="l">
              <a:lnSpc>
                <a:spcPts val="9200"/>
              </a:lnSpc>
            </a:pPr>
            <a:r>
              <a:rPr lang="es-ES" sz="9600" b="1" spc="-300" dirty="0">
                <a:solidFill>
                  <a:srgbClr val="DED5CB"/>
                </a:solidFill>
                <a:latin typeface="IBM Plex Sans" panose="020B0503050203000203" pitchFamily="34" charset="0"/>
              </a:rPr>
              <a:t>G. DOCUMENTACIÓN</a:t>
            </a:r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3560780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F2F7100B-363B-9C40-80D5-4EDD01086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38" y="11832440"/>
            <a:ext cx="4876800" cy="138430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BCE29790-2C8E-7F4F-8848-FF4FFED02B15}"/>
              </a:ext>
            </a:extLst>
          </p:cNvPr>
          <p:cNvSpPr txBox="1">
            <a:spLocks/>
          </p:cNvSpPr>
          <p:nvPr/>
        </p:nvSpPr>
        <p:spPr>
          <a:xfrm>
            <a:off x="20596860" y="667155"/>
            <a:ext cx="3344386" cy="93304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1828709" rtl="0" eaLnBrk="1" fontAlgn="auto" latinLnBrk="0" hangingPunct="1">
              <a:lnSpc>
                <a:spcPts val="92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9200" b="0" i="0" u="none" strike="noStrike" kern="1200" cap="none" spc="-300" normalizeH="0" baseline="0" noProof="0" dirty="0">
                <a:ln>
                  <a:noFill/>
                </a:ln>
                <a:solidFill>
                  <a:srgbClr val="DED5CB"/>
                </a:solidFill>
                <a:effectLst/>
                <a:uLnTx/>
                <a:uFillTx/>
                <a:latin typeface="IBM Plex Sans" panose="020B0503050203000203" pitchFamily="34" charset="0"/>
                <a:ea typeface="+mj-ea"/>
                <a:cs typeface="+mj-cs"/>
              </a:rPr>
              <a:t>2.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951DBEDD-32DA-FC4A-4B47-BEF2A7AF2ADC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INTERNACIONALIZACIÓN</a:t>
            </a:r>
          </a:p>
        </p:txBody>
      </p:sp>
    </p:spTree>
    <p:extLst>
      <p:ext uri="{BB962C8B-B14F-4D97-AF65-F5344CB8AC3E}">
        <p14:creationId xmlns:p14="http://schemas.microsoft.com/office/powerpoint/2010/main" val="42844121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479763" y="4232880"/>
            <a:ext cx="11954025" cy="50088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6000"/>
              </a:lnSpc>
            </a:pPr>
            <a:endParaRPr lang="es-ES" sz="56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1534885" y="498500"/>
            <a:ext cx="1962694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kern="100" dirty="0">
                <a:effectLst/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G. </a:t>
            </a:r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DOCUMENTACIÓN</a:t>
            </a:r>
            <a:endParaRPr lang="es-ES" sz="54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0D19608-00B9-CD80-72A4-9C107F03A80C}"/>
              </a:ext>
            </a:extLst>
          </p:cNvPr>
          <p:cNvSpPr txBox="1"/>
          <p:nvPr/>
        </p:nvSpPr>
        <p:spPr>
          <a:xfrm>
            <a:off x="1991845" y="2956881"/>
            <a:ext cx="1828321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>
              <a:spcAft>
                <a:spcPts val="600"/>
              </a:spcAft>
              <a:buFont typeface="+mj-lt"/>
              <a:buAutoNum type="alphaLcPeriod"/>
              <a:tabLst>
                <a:tab pos="228600" algn="l"/>
              </a:tabLst>
            </a:pPr>
            <a:r>
              <a:rPr lang="es-ES_tradnl" sz="4400" dirty="0"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CONVENIO DE SUBVENCIÓN</a:t>
            </a:r>
          </a:p>
          <a:p>
            <a:pPr marL="342900" lvl="0" indent="-342900" algn="just">
              <a:spcAft>
                <a:spcPts val="600"/>
              </a:spcAft>
              <a:buFont typeface="+mj-lt"/>
              <a:buAutoNum type="alphaLcPeriod"/>
              <a:tabLst>
                <a:tab pos="228600" algn="l"/>
              </a:tabLst>
            </a:pPr>
            <a:r>
              <a:rPr lang="es-ES_tradnl" sz="44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PROGRAMA DE TRABAJO</a:t>
            </a:r>
          </a:p>
          <a:p>
            <a:pPr marL="342900" lvl="0" indent="-342900" algn="just">
              <a:spcAft>
                <a:spcPts val="600"/>
              </a:spcAft>
              <a:buFont typeface="+mj-lt"/>
              <a:buAutoNum type="alphaLcPeriod"/>
              <a:tabLst>
                <a:tab pos="228600" algn="l"/>
              </a:tabLst>
            </a:pPr>
            <a:r>
              <a:rPr lang="es-ES_tradnl" sz="4400" dirty="0"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CERTIFICADO DE ESTANCIA</a:t>
            </a:r>
          </a:p>
          <a:p>
            <a:pPr marL="342900" lvl="0" indent="-342900" algn="just">
              <a:spcAft>
                <a:spcPts val="600"/>
              </a:spcAft>
              <a:buFont typeface="+mj-lt"/>
              <a:buAutoNum type="alphaLcPeriod"/>
              <a:tabLst>
                <a:tab pos="228600" algn="l"/>
              </a:tabLst>
            </a:pPr>
            <a:r>
              <a:rPr lang="es-ES_tradnl" sz="4400" dirty="0">
                <a:effectLst/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INFORME FINAL </a:t>
            </a:r>
          </a:p>
          <a:p>
            <a:pPr marL="342900" lvl="0" indent="-342900" algn="just">
              <a:spcAft>
                <a:spcPts val="600"/>
              </a:spcAft>
              <a:buFont typeface="+mj-lt"/>
              <a:buAutoNum type="alphaLcPeriod"/>
              <a:tabLst>
                <a:tab pos="228600" algn="l"/>
              </a:tabLst>
            </a:pPr>
            <a:r>
              <a:rPr lang="es-ES_tradnl" sz="4400" dirty="0">
                <a:latin typeface="IBM Plex Sans" panose="020B0503050203000203" pitchFamily="34" charset="0"/>
                <a:ea typeface="IBM Plex Sans" panose="020B0503050203000203" pitchFamily="34" charset="0"/>
                <a:cs typeface="Arial" panose="020B0604020202020204" pitchFamily="34" charset="0"/>
              </a:rPr>
              <a:t>MEMORIA JUSTIFICATIVA</a:t>
            </a:r>
            <a:endParaRPr lang="es-ES" sz="4400" dirty="0">
              <a:effectLst/>
              <a:latin typeface="IBM Plex Sans" panose="020B0503050203000203" pitchFamily="34" charset="0"/>
              <a:ea typeface="IBM Plex Sans" panose="020B0503050203000203" pitchFamily="34" charset="0"/>
              <a:cs typeface="IBM Plex Sans" panose="020B050305020300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9669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2291262"/>
            <a:ext cx="24382415" cy="1176260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763" y="12187242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272573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endParaRPr lang="es-ES" sz="3200" dirty="0">
              <a:solidFill>
                <a:srgbClr val="002129"/>
              </a:solidFill>
              <a:latin typeface="IBM Plex Sans Medium" panose="020B0503050203000203" pitchFamily="34" charset="0"/>
            </a:endParaRP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479763" y="4232880"/>
            <a:ext cx="11954025" cy="50088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6000"/>
              </a:lnSpc>
            </a:pPr>
            <a:endParaRPr lang="es-ES" sz="56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94FD03F3-F6EE-0194-C5AF-BC41F42D83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9210" y="253351"/>
            <a:ext cx="7500105" cy="11933891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B7F50305-B0F3-253B-E093-056F856D3E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58824" y="860295"/>
            <a:ext cx="7028821" cy="9906204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AF90DAC8-F5A3-55F7-8EC9-61F1E6DDE9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468580" y="1600201"/>
            <a:ext cx="6618083" cy="7641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3301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1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690900-7BFF-9A44-9007-261460FEB0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16923" y="3103132"/>
            <a:ext cx="17079937" cy="9500784"/>
          </a:xfrm>
        </p:spPr>
        <p:txBody>
          <a:bodyPr anchor="t" anchorCtr="0">
            <a:noAutofit/>
          </a:bodyPr>
          <a:lstStyle/>
          <a:p>
            <a:pPr algn="l">
              <a:lnSpc>
                <a:spcPts val="9200"/>
              </a:lnSpc>
            </a:pPr>
            <a:r>
              <a:rPr lang="es-ES" sz="9600" b="1" spc="-300" dirty="0">
                <a:solidFill>
                  <a:srgbClr val="DED5CB"/>
                </a:solidFill>
                <a:latin typeface="IBM Plex Sans" panose="020B0503050203000203" pitchFamily="34" charset="0"/>
              </a:rPr>
              <a:t>BÚSQUEDA DE DESTINOS</a:t>
            </a:r>
            <a:br>
              <a:rPr lang="es-ES" sz="9600" b="1" spc="-300" dirty="0">
                <a:solidFill>
                  <a:srgbClr val="DED5CB"/>
                </a:solidFill>
                <a:latin typeface="IBM Plex Sans" panose="020B0503050203000203" pitchFamily="34" charset="0"/>
              </a:rPr>
            </a:br>
            <a:br>
              <a:rPr lang="es-ES" sz="9600" b="1" spc="-300" dirty="0">
                <a:solidFill>
                  <a:srgbClr val="DED5CB"/>
                </a:solidFill>
                <a:latin typeface="IBM Plex Sans" panose="020B0503050203000203" pitchFamily="34" charset="0"/>
              </a:rPr>
            </a:br>
            <a:r>
              <a:rPr lang="es-ES" sz="9600" b="1" spc="-300" dirty="0">
                <a:solidFill>
                  <a:srgbClr val="DED5CB"/>
                </a:solidFill>
                <a:latin typeface="IBM Plex Sans" panose="020B0503050203000203" pitchFamily="34" charset="0"/>
              </a:rPr>
              <a:t>a. Páginas web</a:t>
            </a:r>
            <a:br>
              <a:rPr lang="es-ES" sz="9600" b="1" spc="-300" dirty="0">
                <a:solidFill>
                  <a:srgbClr val="DED5CB"/>
                </a:solidFill>
                <a:latin typeface="IBM Plex Sans" panose="020B0503050203000203" pitchFamily="34" charset="0"/>
              </a:rPr>
            </a:br>
            <a:endParaRPr lang="es-ES" sz="9600" b="1" spc="-300" dirty="0">
              <a:solidFill>
                <a:srgbClr val="DED5CB"/>
              </a:solidFill>
              <a:latin typeface="IBM Plex Sans" panose="020B0503050203000203" pitchFamily="34" charset="0"/>
            </a:endParaRPr>
          </a:p>
        </p:txBody>
      </p:sp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3560780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2701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F2F7100B-363B-9C40-80D5-4EDD010864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8338" y="11832440"/>
            <a:ext cx="4876800" cy="1384300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BCE29790-2C8E-7F4F-8848-FF4FFED02B15}"/>
              </a:ext>
            </a:extLst>
          </p:cNvPr>
          <p:cNvSpPr txBox="1">
            <a:spLocks/>
          </p:cNvSpPr>
          <p:nvPr/>
        </p:nvSpPr>
        <p:spPr>
          <a:xfrm>
            <a:off x="20596860" y="667155"/>
            <a:ext cx="3344386" cy="93304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r" defTabSz="1828709" rtl="0" eaLnBrk="1" fontAlgn="auto" latinLnBrk="0" hangingPunct="1">
              <a:lnSpc>
                <a:spcPts val="92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9200" b="0" i="0" u="none" strike="noStrike" kern="1200" cap="none" spc="-300" normalizeH="0" baseline="0" noProof="0" dirty="0">
                <a:ln>
                  <a:noFill/>
                </a:ln>
                <a:solidFill>
                  <a:srgbClr val="DED5CB"/>
                </a:solidFill>
                <a:effectLst/>
                <a:uLnTx/>
                <a:uFillTx/>
                <a:latin typeface="IBM Plex Sans" panose="020B0503050203000203" pitchFamily="34" charset="0"/>
                <a:ea typeface="+mj-ea"/>
                <a:cs typeface="+mj-cs"/>
              </a:rPr>
              <a:t>2.</a:t>
            </a:r>
          </a:p>
        </p:txBody>
      </p:sp>
      <p:sp>
        <p:nvSpPr>
          <p:cNvPr id="3" name="Título 1">
            <a:extLst>
              <a:ext uri="{FF2B5EF4-FFF2-40B4-BE49-F238E27FC236}">
                <a16:creationId xmlns:a16="http://schemas.microsoft.com/office/drawing/2014/main" id="{37EB8027-75F4-DE73-35CD-1C722DC65321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2370" dirty="0">
                <a:solidFill>
                  <a:srgbClr val="EEE9E2"/>
                </a:solidFill>
                <a:latin typeface="IBM Plex Sans Medium" panose="020B0503050203000203" pitchFamily="34" charset="0"/>
              </a:rPr>
              <a:t>INTERNACIONALIZACIÓN</a:t>
            </a:r>
          </a:p>
        </p:txBody>
      </p:sp>
    </p:spTree>
    <p:extLst>
      <p:ext uri="{BB962C8B-B14F-4D97-AF65-F5344CB8AC3E}">
        <p14:creationId xmlns:p14="http://schemas.microsoft.com/office/powerpoint/2010/main" val="33062209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479763" y="4232880"/>
            <a:ext cx="11954025" cy="50088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6000"/>
              </a:lnSpc>
            </a:pPr>
            <a:endParaRPr lang="es-ES" sz="56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1534885" y="498500"/>
            <a:ext cx="1962694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BÚSQUEDA DE DESTINOS</a:t>
            </a:r>
            <a:endParaRPr lang="es-ES" sz="54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B7084A6-2BBF-B739-5D17-86A34952D065}"/>
              </a:ext>
            </a:extLst>
          </p:cNvPr>
          <p:cNvSpPr txBox="1"/>
          <p:nvPr/>
        </p:nvSpPr>
        <p:spPr>
          <a:xfrm>
            <a:off x="9794631" y="1547338"/>
            <a:ext cx="122037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3600" b="0" i="0" dirty="0">
                <a:solidFill>
                  <a:srgbClr val="27414F"/>
                </a:solidFill>
                <a:effectLst/>
                <a:latin typeface="IBM Plex Sans" panose="020B0503050203000203" pitchFamily="34" charset="0"/>
              </a:rPr>
              <a:t> </a:t>
            </a:r>
            <a:r>
              <a:rPr lang="es-ES" sz="3600" b="1" i="0" u="sng" dirty="0">
                <a:solidFill>
                  <a:srgbClr val="037B6F"/>
                </a:solidFill>
                <a:effectLst/>
                <a:latin typeface="IBM Plex Sans" panose="020B0503050203000203" pitchFamily="34" charset="0"/>
                <a:hlinkClick r:id="rId4"/>
              </a:rPr>
              <a:t>http://staffmobility.eu/</a:t>
            </a:r>
            <a:r>
              <a:rPr lang="es-ES" sz="3600" b="0" i="0" dirty="0">
                <a:solidFill>
                  <a:srgbClr val="27414F"/>
                </a:solidFill>
                <a:effectLst/>
                <a:latin typeface="IBM Plex Sans" panose="020B0503050203000203" pitchFamily="34" charset="0"/>
              </a:rPr>
              <a:t> </a:t>
            </a:r>
            <a:r>
              <a:rPr lang="es-ES" sz="1800" b="0" i="0" dirty="0">
                <a:solidFill>
                  <a:srgbClr val="27414F"/>
                </a:solidFill>
                <a:effectLst/>
                <a:latin typeface="Lato" panose="020F0502020204030203" pitchFamily="34" charset="0"/>
              </a:rPr>
              <a:t> </a:t>
            </a:r>
            <a:endParaRPr lang="es-E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F601801-F79A-7CAC-F821-386B0752BBFB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2953" t="6181" r="2913" b="6410"/>
          <a:stretch/>
        </p:blipFill>
        <p:spPr>
          <a:xfrm>
            <a:off x="4787125" y="2226347"/>
            <a:ext cx="15386538" cy="8991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66786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479763" y="4232880"/>
            <a:ext cx="11954025" cy="50088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6000"/>
              </a:lnSpc>
            </a:pPr>
            <a:endParaRPr lang="es-ES" sz="56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1534885" y="498500"/>
            <a:ext cx="1962694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BÚSQUEDA DE DESTINOS</a:t>
            </a:r>
            <a:endParaRPr lang="es-ES" sz="54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BB7084A6-2BBF-B739-5D17-86A34952D065}"/>
              </a:ext>
            </a:extLst>
          </p:cNvPr>
          <p:cNvSpPr txBox="1"/>
          <p:nvPr/>
        </p:nvSpPr>
        <p:spPr>
          <a:xfrm>
            <a:off x="11100916" y="567342"/>
            <a:ext cx="122037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3600" b="0" i="0" dirty="0">
                <a:solidFill>
                  <a:srgbClr val="27414F"/>
                </a:solidFill>
                <a:effectLst/>
                <a:latin typeface="IBM Plex Sans" panose="020B0503050203000203" pitchFamily="34" charset="0"/>
              </a:rPr>
              <a:t> </a:t>
            </a:r>
            <a:r>
              <a:rPr lang="es-ES" sz="3600" b="1" i="0" u="sng" dirty="0">
                <a:solidFill>
                  <a:srgbClr val="037B6F"/>
                </a:solidFill>
                <a:effectLst/>
                <a:latin typeface="IBM Plex Sans" panose="020B0503050203000203" pitchFamily="34" charset="0"/>
                <a:hlinkClick r:id="rId4"/>
              </a:rPr>
              <a:t>http://staffmobility.eu/</a:t>
            </a:r>
            <a:r>
              <a:rPr lang="es-ES" sz="3600" b="0" i="0" dirty="0">
                <a:solidFill>
                  <a:srgbClr val="27414F"/>
                </a:solidFill>
                <a:effectLst/>
                <a:latin typeface="IBM Plex Sans" panose="020B0503050203000203" pitchFamily="34" charset="0"/>
              </a:rPr>
              <a:t> </a:t>
            </a:r>
            <a:r>
              <a:rPr lang="es-ES" sz="1800" b="0" i="0" dirty="0">
                <a:solidFill>
                  <a:srgbClr val="27414F"/>
                </a:solidFill>
                <a:effectLst/>
                <a:latin typeface="Lato" panose="020F0502020204030203" pitchFamily="34" charset="0"/>
              </a:rPr>
              <a:t> </a:t>
            </a:r>
            <a:endParaRPr lang="es-ES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5BCB336-5AF7-DB33-1986-0042CD4928B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3049" t="8209" r="15734" b="7615"/>
          <a:stretch/>
        </p:blipFill>
        <p:spPr>
          <a:xfrm>
            <a:off x="479763" y="2501230"/>
            <a:ext cx="13024173" cy="865930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7A7863D-F793-F130-C54A-D8F87753FC51}"/>
              </a:ext>
            </a:extLst>
          </p:cNvPr>
          <p:cNvSpPr txBox="1"/>
          <p:nvPr/>
        </p:nvSpPr>
        <p:spPr>
          <a:xfrm>
            <a:off x="13833955" y="1421830"/>
            <a:ext cx="9470683" cy="102489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b="1" dirty="0">
                <a:solidFill>
                  <a:srgbClr val="800000"/>
                </a:solidFill>
              </a:rPr>
              <a:t>FILTROS: COUNTRY/LANGUAGE/STATE</a:t>
            </a:r>
          </a:p>
          <a:p>
            <a:pPr lvl="4"/>
            <a:r>
              <a:rPr lang="es-ES" sz="4400" b="1" dirty="0">
                <a:solidFill>
                  <a:srgbClr val="800000"/>
                </a:solidFill>
              </a:rPr>
              <a:t>TARGET GROUP</a:t>
            </a:r>
          </a:p>
          <a:p>
            <a:pPr marL="2400300" lvl="4" indent="-571500">
              <a:buFont typeface="Arial" panose="020B0604020202020204" pitchFamily="34" charset="0"/>
              <a:buChar char="•"/>
            </a:pPr>
            <a:r>
              <a:rPr lang="es-ES" sz="4400" dirty="0" err="1"/>
              <a:t>Research</a:t>
            </a:r>
            <a:endParaRPr lang="es-ES" sz="4400" dirty="0"/>
          </a:p>
          <a:p>
            <a:pPr marL="2400300" lvl="4" indent="-571500">
              <a:buFont typeface="Arial" panose="020B0604020202020204" pitchFamily="34" charset="0"/>
              <a:buChar char="•"/>
            </a:pPr>
            <a:r>
              <a:rPr lang="es-ES" sz="4400" dirty="0" err="1"/>
              <a:t>Libraries</a:t>
            </a:r>
            <a:endParaRPr lang="es-ES" sz="4400" dirty="0"/>
          </a:p>
          <a:p>
            <a:pPr marL="2400300" lvl="4" indent="-571500">
              <a:buFont typeface="Arial" panose="020B0604020202020204" pitchFamily="34" charset="0"/>
              <a:buChar char="•"/>
            </a:pPr>
            <a:r>
              <a:rPr lang="es-ES" sz="4400" dirty="0" err="1"/>
              <a:t>Academid</a:t>
            </a:r>
            <a:r>
              <a:rPr lang="es-ES" sz="4400" dirty="0"/>
              <a:t> and </a:t>
            </a:r>
            <a:r>
              <a:rPr lang="es-ES" sz="4400" dirty="0" err="1"/>
              <a:t>students</a:t>
            </a:r>
            <a:r>
              <a:rPr lang="es-ES" sz="4400" dirty="0"/>
              <a:t> </a:t>
            </a:r>
            <a:r>
              <a:rPr lang="es-ES" sz="4400" dirty="0" err="1"/>
              <a:t>affairs</a:t>
            </a:r>
            <a:endParaRPr lang="es-ES" sz="4400" dirty="0"/>
          </a:p>
          <a:p>
            <a:pPr marL="2400300" lvl="4" indent="-571500">
              <a:buFont typeface="Arial" panose="020B0604020202020204" pitchFamily="34" charset="0"/>
              <a:buChar char="•"/>
            </a:pPr>
            <a:r>
              <a:rPr lang="es-ES" sz="4400" dirty="0"/>
              <a:t>International </a:t>
            </a:r>
            <a:r>
              <a:rPr lang="es-ES" sz="4400" dirty="0" err="1"/>
              <a:t>relations</a:t>
            </a:r>
            <a:endParaRPr lang="es-ES" sz="4400" dirty="0"/>
          </a:p>
          <a:p>
            <a:pPr marL="2400300" lvl="4" indent="-571500">
              <a:buFont typeface="Arial" panose="020B0604020202020204" pitchFamily="34" charset="0"/>
              <a:buChar char="•"/>
            </a:pPr>
            <a:r>
              <a:rPr lang="es-ES" sz="4400" dirty="0"/>
              <a:t>Doctoral </a:t>
            </a:r>
            <a:r>
              <a:rPr lang="es-ES" sz="4400" dirty="0" err="1"/>
              <a:t>Education</a:t>
            </a:r>
            <a:endParaRPr lang="es-ES" sz="4400" dirty="0"/>
          </a:p>
          <a:p>
            <a:pPr marL="2400300" lvl="4" indent="-571500">
              <a:buFont typeface="Arial" panose="020B0604020202020204" pitchFamily="34" charset="0"/>
              <a:buChar char="•"/>
            </a:pPr>
            <a:r>
              <a:rPr lang="es-ES" sz="4400" dirty="0" err="1"/>
              <a:t>Careers</a:t>
            </a:r>
            <a:r>
              <a:rPr lang="es-ES" sz="4400" dirty="0"/>
              <a:t> </a:t>
            </a:r>
            <a:r>
              <a:rPr lang="es-ES" sz="4400" dirty="0" err="1"/>
              <a:t>guidance</a:t>
            </a:r>
            <a:endParaRPr lang="es-ES" sz="4400" dirty="0"/>
          </a:p>
          <a:p>
            <a:pPr marL="2400300" lvl="4" indent="-571500">
              <a:buFont typeface="Arial" panose="020B0604020202020204" pitchFamily="34" charset="0"/>
              <a:buChar char="•"/>
            </a:pPr>
            <a:r>
              <a:rPr lang="es-ES" sz="4400" dirty="0"/>
              <a:t>Human </a:t>
            </a:r>
            <a:r>
              <a:rPr lang="es-ES" sz="4400" dirty="0" err="1"/>
              <a:t>resources</a:t>
            </a:r>
            <a:endParaRPr lang="es-ES" sz="4400" dirty="0"/>
          </a:p>
          <a:p>
            <a:pPr marL="2400300" lvl="4" indent="-571500">
              <a:buFont typeface="Arial" panose="020B0604020202020204" pitchFamily="34" charset="0"/>
              <a:buChar char="•"/>
            </a:pPr>
            <a:r>
              <a:rPr lang="es-ES" sz="4400" dirty="0" err="1"/>
              <a:t>Communication</a:t>
            </a:r>
            <a:endParaRPr lang="es-ES" sz="4400" dirty="0"/>
          </a:p>
          <a:p>
            <a:pPr marL="2400300" lvl="4" indent="-571500">
              <a:buFont typeface="Arial" panose="020B0604020202020204" pitchFamily="34" charset="0"/>
              <a:buChar char="•"/>
            </a:pPr>
            <a:r>
              <a:rPr lang="es-ES" sz="4400" dirty="0" err="1"/>
              <a:t>Finance</a:t>
            </a:r>
            <a:r>
              <a:rPr lang="es-ES" sz="4400" dirty="0"/>
              <a:t> and </a:t>
            </a:r>
            <a:r>
              <a:rPr lang="es-ES" sz="4400" dirty="0" err="1"/>
              <a:t>accounting</a:t>
            </a:r>
            <a:endParaRPr lang="es-ES" sz="4400" dirty="0"/>
          </a:p>
          <a:p>
            <a:pPr marL="2400300" lvl="4" indent="-571500">
              <a:buFont typeface="Arial" panose="020B0604020202020204" pitchFamily="34" charset="0"/>
              <a:buChar char="•"/>
            </a:pPr>
            <a:r>
              <a:rPr lang="es-ES" sz="4400" dirty="0" err="1"/>
              <a:t>Infrastructure</a:t>
            </a:r>
            <a:r>
              <a:rPr lang="es-ES" sz="4400" dirty="0"/>
              <a:t> and </a:t>
            </a:r>
            <a:r>
              <a:rPr lang="es-ES" sz="4400" dirty="0" err="1"/>
              <a:t>facilities</a:t>
            </a:r>
            <a:endParaRPr lang="es-ES" sz="4400" dirty="0"/>
          </a:p>
          <a:p>
            <a:pPr marL="2400300" lvl="4" indent="-571500">
              <a:buFont typeface="Arial" panose="020B0604020202020204" pitchFamily="34" charset="0"/>
              <a:buChar char="•"/>
            </a:pPr>
            <a:r>
              <a:rPr lang="es-ES" sz="4400" dirty="0"/>
              <a:t>ICT</a:t>
            </a:r>
          </a:p>
          <a:p>
            <a:pPr marL="2400300" lvl="4" indent="-571500">
              <a:buFont typeface="Arial" panose="020B0604020202020204" pitchFamily="34" charset="0"/>
              <a:buChar char="•"/>
            </a:pPr>
            <a:r>
              <a:rPr lang="es-ES" sz="4400" dirty="0" err="1"/>
              <a:t>Other</a:t>
            </a:r>
            <a:r>
              <a:rPr lang="es-ES" sz="4400" dirty="0"/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s-ES" sz="4400" dirty="0"/>
          </a:p>
        </p:txBody>
      </p:sp>
    </p:spTree>
    <p:extLst>
      <p:ext uri="{BB962C8B-B14F-4D97-AF65-F5344CB8AC3E}">
        <p14:creationId xmlns:p14="http://schemas.microsoft.com/office/powerpoint/2010/main" val="18112593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479763" y="4232880"/>
            <a:ext cx="11954025" cy="50088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6000"/>
              </a:lnSpc>
            </a:pPr>
            <a:endParaRPr lang="es-ES" sz="56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1534885" y="498500"/>
            <a:ext cx="2083525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BÚSQUEDA DE DESTINOS DESDE AEROPUERTO DE ALICANTE: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13FC052-047C-49F3-659B-7C38FF04EA91}"/>
              </a:ext>
            </a:extLst>
          </p:cNvPr>
          <p:cNvSpPr txBox="1"/>
          <p:nvPr/>
        </p:nvSpPr>
        <p:spPr>
          <a:xfrm>
            <a:off x="479763" y="2288813"/>
            <a:ext cx="8392887" cy="8896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VOLOTEA</a:t>
            </a:r>
            <a:endParaRPr lang="es-ES" sz="54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Alemania: 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Berlín, Colonia, Dortmund, Dusseldorf, Hamburgo, Stuttgart.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Francia: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Lyon, Nantes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Luxemburgo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Luxemburgo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60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WIZZAIR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Bulgaria: 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Sofía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Hungría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Budapest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Italia: 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Roma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Polonia: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Gdansk, Katowice y Varsovia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Rumanía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Bucarest y Cluj-Napoca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1247BE1E-B409-2D6A-C6A5-D5371590F8A4}"/>
              </a:ext>
            </a:extLst>
          </p:cNvPr>
          <p:cNvSpPr txBox="1"/>
          <p:nvPr/>
        </p:nvSpPr>
        <p:spPr>
          <a:xfrm>
            <a:off x="7798543" y="1600087"/>
            <a:ext cx="8878446" cy="103879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RYANAIR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 err="1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Reino</a:t>
            </a:r>
            <a:r>
              <a:rPr lang="en-GB" sz="32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200" b="1" kern="100" dirty="0" err="1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Unido</a:t>
            </a:r>
            <a:r>
              <a:rPr lang="en-GB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Aberdeen, </a:t>
            </a:r>
            <a:r>
              <a:rPr lang="en-GB" sz="3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Birmigham</a:t>
            </a:r>
            <a:r>
              <a:rPr lang="en-GB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Bournemouth, Bristol, East Midlands, </a:t>
            </a:r>
            <a:r>
              <a:rPr lang="en-GB" sz="3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Edimburgo</a:t>
            </a:r>
            <a:r>
              <a:rPr lang="en-GB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Exeter, Glasgow, Belfast, Leeds, Liverpool, </a:t>
            </a:r>
            <a:r>
              <a:rPr lang="en-GB" sz="3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Londres</a:t>
            </a:r>
            <a:r>
              <a:rPr lang="en-GB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Manchester, Newcastle, Newquay Cornwall, Teesside. </a:t>
            </a:r>
            <a:endParaRPr lang="es-ES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Italia: Bari, Bolonia, Milán, Roma, Turín, Venecia.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 err="1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Alemania</a:t>
            </a:r>
            <a:r>
              <a:rPr lang="en-GB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Berlin, Bremen, Colonia, Düsseldorf, </a:t>
            </a:r>
            <a:r>
              <a:rPr lang="en-GB" sz="3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Fráncfort</a:t>
            </a:r>
            <a:r>
              <a:rPr lang="en-GB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Hamburg, Karlsruhe Memmingen, Nuremberg, </a:t>
            </a:r>
            <a:r>
              <a:rPr lang="en-GB" sz="3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Paderbotn</a:t>
            </a:r>
            <a:r>
              <a:rPr lang="en-GB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s-ES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Dinamarca: Billund, Copenhague.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 err="1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Bélgica</a:t>
            </a:r>
            <a:r>
              <a:rPr lang="en-GB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sz="3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Bruselas</a:t>
            </a:r>
            <a:r>
              <a:rPr lang="en-GB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es-ES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 err="1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Hungría</a:t>
            </a:r>
            <a:r>
              <a:rPr lang="en-GB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Budapest. </a:t>
            </a:r>
            <a:endParaRPr lang="es-ES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Irlanda</a:t>
            </a:r>
            <a:r>
              <a:rPr lang="en-GB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Cork, </a:t>
            </a:r>
            <a:r>
              <a:rPr lang="en-GB" sz="3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Dublín</a:t>
            </a:r>
            <a:r>
              <a:rPr lang="en-GB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Kerry, Knock Oeste, Shannon. </a:t>
            </a:r>
            <a:endParaRPr lang="es-ES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Polonia: Cracovia, Gdansk, </a:t>
            </a:r>
            <a:r>
              <a:rPr lang="es-ES" sz="3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Lodz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Poznan, Varsovia, Wroclaw.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Países Bajos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s-ES" sz="3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Edindhoven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Maastricht.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74BA9399-7549-C8F0-0218-4084FBF96F57}"/>
              </a:ext>
            </a:extLst>
          </p:cNvPr>
          <p:cNvSpPr txBox="1"/>
          <p:nvPr/>
        </p:nvSpPr>
        <p:spPr>
          <a:xfrm>
            <a:off x="17016223" y="1680928"/>
            <a:ext cx="6541397" cy="9628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Irlanda</a:t>
            </a:r>
            <a:r>
              <a:rPr lang="en-GB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Cork, </a:t>
            </a:r>
            <a:r>
              <a:rPr lang="en-GB" sz="3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Dublín</a:t>
            </a:r>
            <a:r>
              <a:rPr lang="en-GB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Kerry, Knock Oeste, Shannon. </a:t>
            </a:r>
            <a:endParaRPr lang="es-ES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Polonia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Cracovia, Gdansk, </a:t>
            </a:r>
            <a:r>
              <a:rPr lang="es-ES" sz="3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Lodz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Poznan, Varsovia, Wroclaw.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Países Bajos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s-ES" sz="3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Edindhoven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Maastricht.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3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Suecia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Estocolmo, Gotemburgo, Växjö-</a:t>
            </a:r>
            <a:r>
              <a:rPr lang="es-ES" sz="3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Smaland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Austria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Klagenfurt, Viena.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Portugal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s-ES" sz="3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Lisbon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Oporto.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Francia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Burdeos, Marsella, París, Toulouse.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Noruega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Oslo.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Republica Checa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s-ES" sz="32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Pardubice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Finlandia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Helsinki.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200" b="1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Lituania</a:t>
            </a:r>
            <a:r>
              <a:rPr lang="es-ES" sz="3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Kaunas. </a:t>
            </a:r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29220510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479763" y="4232880"/>
            <a:ext cx="11954025" cy="50088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6000"/>
              </a:lnSpc>
            </a:pPr>
            <a:endParaRPr lang="es-ES" sz="56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2383970" y="85439"/>
            <a:ext cx="2083525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BÚSQUEDA DE DESTINOS DESDE AEROPUERTO DE VALENCIA: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13FC052-047C-49F3-659B-7C38FF04EA91}"/>
              </a:ext>
            </a:extLst>
          </p:cNvPr>
          <p:cNvSpPr txBox="1"/>
          <p:nvPr/>
        </p:nvSpPr>
        <p:spPr>
          <a:xfrm>
            <a:off x="1163185" y="1149073"/>
            <a:ext cx="8392887" cy="9740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VOLOTEA</a:t>
            </a:r>
            <a:endParaRPr lang="es-ES" sz="5400" b="1" kern="100" dirty="0">
              <a:effectLst/>
              <a:latin typeface="IBM Plex Sans" panose="020B050305020300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40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Alemania</a:t>
            </a:r>
            <a:r>
              <a:rPr lang="es-ES" sz="4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Colonia, Dusseldorf, Hamburgo, Stuttgart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40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Italia</a:t>
            </a:r>
            <a:r>
              <a:rPr lang="es-ES" sz="4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Olbia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40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Francia</a:t>
            </a:r>
            <a:r>
              <a:rPr lang="es-ES" sz="40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Lyon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6000" b="1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WIZZAIR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Albania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Tirana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Bulgaria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Sofia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Hungría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Budapest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Italia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Roma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Polonia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Breslavia, Cracovia, Gdansk, Katowice y Varsovia </a:t>
            </a:r>
          </a:p>
          <a:p>
            <a:r>
              <a:rPr lang="es-ES" sz="36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Rumanía</a:t>
            </a:r>
            <a:r>
              <a:rPr lang="es-ES" sz="36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Bucarest, Cluj-Napoca y </a:t>
            </a:r>
            <a:r>
              <a:rPr lang="es-ES" sz="3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</a:t>
            </a:r>
            <a:r>
              <a:rPr lang="es-ES" sz="3600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s-ES" sz="36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soara</a:t>
            </a:r>
            <a:endParaRPr lang="es-ES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1247BE1E-B409-2D6A-C6A5-D5371590F8A4}"/>
              </a:ext>
            </a:extLst>
          </p:cNvPr>
          <p:cNvSpPr txBox="1"/>
          <p:nvPr/>
        </p:nvSpPr>
        <p:spPr>
          <a:xfrm>
            <a:off x="9483643" y="1136068"/>
            <a:ext cx="8878446" cy="95810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6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RYANAIR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Italia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Bari, Bolonia, Cagliari, Milán, Nápoles, Palermo, Pisa,  </a:t>
            </a:r>
            <a:r>
              <a:rPr lang="es-ES" sz="3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Triestre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Turín, Venecia,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kern="100" dirty="0" err="1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Alemania</a:t>
            </a:r>
            <a:r>
              <a:rPr lang="en-GB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sz="3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Berlín</a:t>
            </a:r>
            <a:r>
              <a:rPr lang="en-GB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Colonia, </a:t>
            </a:r>
            <a:r>
              <a:rPr lang="en-GB" sz="3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Fráncfort</a:t>
            </a:r>
            <a:r>
              <a:rPr lang="en-GB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Hahn, Hamburg, Karlsruhe, Memmingen, Nuremberg, </a:t>
            </a:r>
            <a:endParaRPr lang="es-ES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Dinamarca: Billund,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600" kern="100" dirty="0" err="1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Reino</a:t>
            </a:r>
            <a:r>
              <a:rPr lang="en-GB" sz="36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3600" kern="100" dirty="0" err="1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Unido</a:t>
            </a:r>
            <a:r>
              <a:rPr lang="en-GB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Birmingham, Bristol, East Midlands, </a:t>
            </a:r>
            <a:r>
              <a:rPr lang="en-GB" sz="3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Edimburgo</a:t>
            </a:r>
            <a:r>
              <a:rPr lang="en-GB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Belfast, Manchester, </a:t>
            </a:r>
            <a:endParaRPr lang="es-ES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Bélgica: Bruselas,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Hungría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Budapest,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Francia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Burdeos, Marsella, Nantes, París, Toulouse,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s-ES" sz="3600" kern="100" dirty="0">
                <a:solidFill>
                  <a:srgbClr val="8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Irlanda</a:t>
            </a:r>
            <a:r>
              <a:rPr lang="es-ES" sz="3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Cork, Dublín, 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90FC616-C319-89E1-39EC-E66B846C28CE}"/>
              </a:ext>
            </a:extLst>
          </p:cNvPr>
          <p:cNvSpPr txBox="1"/>
          <p:nvPr/>
        </p:nvSpPr>
        <p:spPr>
          <a:xfrm>
            <a:off x="18289659" y="3256779"/>
            <a:ext cx="6092754" cy="41357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0" i="0" u="none" strike="noStrike" kern="1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Polonia</a:t>
            </a:r>
            <a:r>
              <a:rPr kumimoji="0" lang="es-ES" sz="3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Cracovia, Wroclaw. </a:t>
            </a: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0" i="0" u="none" strike="noStrike" kern="1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Países Bajos</a:t>
            </a:r>
            <a:r>
              <a:rPr kumimoji="0" lang="es-ES" sz="3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Eindhoven, </a:t>
            </a: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0" i="0" u="none" strike="noStrike" kern="1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Portugal</a:t>
            </a:r>
            <a:r>
              <a:rPr kumimoji="0" lang="es-ES" sz="3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Faro, Lisboa, Oporto, </a:t>
            </a: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0" i="0" u="none" strike="noStrike" kern="1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Malta</a:t>
            </a:r>
            <a:r>
              <a:rPr kumimoji="0" lang="es-ES" sz="3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Malta, </a:t>
            </a: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0" i="0" u="none" strike="noStrike" kern="1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Suecia</a:t>
            </a:r>
            <a:r>
              <a:rPr kumimoji="0" lang="es-ES" sz="3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Estocolmo, </a:t>
            </a:r>
          </a:p>
          <a:p>
            <a:pPr marL="0" marR="0" lvl="0" indent="0" algn="l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0" i="0" u="none" strike="noStrike" kern="100" cap="none" spc="0" normalizeH="0" baseline="0" noProof="0" dirty="0">
                <a:ln>
                  <a:noFill/>
                </a:ln>
                <a:solidFill>
                  <a:srgbClr val="8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Austria</a:t>
            </a:r>
            <a:r>
              <a:rPr kumimoji="0" lang="es-ES" sz="3600" b="0" i="0" u="none" strike="noStrike" kern="1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Viena.</a:t>
            </a:r>
          </a:p>
        </p:txBody>
      </p:sp>
    </p:spTree>
    <p:extLst>
      <p:ext uri="{BB962C8B-B14F-4D97-AF65-F5344CB8AC3E}">
        <p14:creationId xmlns:p14="http://schemas.microsoft.com/office/powerpoint/2010/main" val="14501843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9E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redondeado 16">
            <a:extLst>
              <a:ext uri="{FF2B5EF4-FFF2-40B4-BE49-F238E27FC236}">
                <a16:creationId xmlns:a16="http://schemas.microsoft.com/office/drawing/2014/main" id="{A4338C66-4609-AD4C-A7F3-7CF8F67BACD9}"/>
              </a:ext>
            </a:extLst>
          </p:cNvPr>
          <p:cNvSpPr/>
          <p:nvPr/>
        </p:nvSpPr>
        <p:spPr>
          <a:xfrm>
            <a:off x="-2" y="11468100"/>
            <a:ext cx="24382415" cy="1999422"/>
          </a:xfrm>
          <a:prstGeom prst="roundRect">
            <a:avLst/>
          </a:prstGeom>
          <a:noFill/>
          <a:ln>
            <a:solidFill>
              <a:srgbClr val="F42100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701"/>
          </a:p>
        </p:txBody>
      </p:sp>
      <p:pic>
        <p:nvPicPr>
          <p:cNvPr id="21" name="Imagen 20">
            <a:extLst>
              <a:ext uri="{FF2B5EF4-FFF2-40B4-BE49-F238E27FC236}">
                <a16:creationId xmlns:a16="http://schemas.microsoft.com/office/drawing/2014/main" id="{C6AD9B6E-4431-724E-9779-F244B8EBEC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600" y="11833200"/>
            <a:ext cx="4889500" cy="1384300"/>
          </a:xfrm>
          <a:prstGeom prst="rect">
            <a:avLst/>
          </a:prstGeom>
        </p:spPr>
      </p:pic>
      <p:sp>
        <p:nvSpPr>
          <p:cNvPr id="29" name="Título 1">
            <a:extLst>
              <a:ext uri="{FF2B5EF4-FFF2-40B4-BE49-F238E27FC236}">
                <a16:creationId xmlns:a16="http://schemas.microsoft.com/office/drawing/2014/main" id="{786C572E-763B-8B4F-BE90-0EDEEDCDC196}"/>
              </a:ext>
            </a:extLst>
          </p:cNvPr>
          <p:cNvSpPr txBox="1">
            <a:spLocks/>
          </p:cNvSpPr>
          <p:nvPr/>
        </p:nvSpPr>
        <p:spPr>
          <a:xfrm>
            <a:off x="18457819" y="12115800"/>
            <a:ext cx="4143764" cy="1351722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Vicerrectorado de </a:t>
            </a:r>
          </a:p>
          <a:p>
            <a:pPr algn="l">
              <a:lnSpc>
                <a:spcPts val="2370"/>
              </a:lnSpc>
            </a:pPr>
            <a:r>
              <a:rPr lang="es-ES" sz="3200" dirty="0">
                <a:solidFill>
                  <a:srgbClr val="002129"/>
                </a:solidFill>
                <a:latin typeface="IBM Plex Sans Medium" panose="020B0503050203000203" pitchFamily="34" charset="0"/>
              </a:rPr>
              <a:t>Internacionalización</a:t>
            </a:r>
            <a:endParaRPr lang="es-ES" sz="3200" dirty="0">
              <a:solidFill>
                <a:srgbClr val="002129"/>
              </a:solidFill>
              <a:latin typeface="IBM Plex Sans" panose="020F0502020204030204" pitchFamily="34" charset="0"/>
            </a:endParaRP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6BD5395B-7E89-CD4A-BB08-2C6EDE5B4FD8}"/>
              </a:ext>
            </a:extLst>
          </p:cNvPr>
          <p:cNvSpPr txBox="1">
            <a:spLocks/>
          </p:cNvSpPr>
          <p:nvPr/>
        </p:nvSpPr>
        <p:spPr>
          <a:xfrm>
            <a:off x="479763" y="4232880"/>
            <a:ext cx="11954025" cy="5008855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>
            <a:lvl1pPr algn="ctr" defTabSz="1828709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11999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6000"/>
              </a:lnSpc>
            </a:pPr>
            <a:endParaRPr lang="es-ES" sz="5600" dirty="0">
              <a:solidFill>
                <a:srgbClr val="002129"/>
              </a:solidFill>
              <a:latin typeface="IBM Plex Sans" panose="020B0503050203000203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EE18F3BE-D03D-E9DE-D3AA-41E69B883D0A}"/>
              </a:ext>
            </a:extLst>
          </p:cNvPr>
          <p:cNvSpPr txBox="1"/>
          <p:nvPr/>
        </p:nvSpPr>
        <p:spPr>
          <a:xfrm>
            <a:off x="2383970" y="85439"/>
            <a:ext cx="2083525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5400" b="1" kern="100" dirty="0">
                <a:latin typeface="IBM Plex Sans" panose="020B050305020300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INFORMACIÓN WEB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1247BE1E-B409-2D6A-C6A5-D5371590F8A4}"/>
              </a:ext>
            </a:extLst>
          </p:cNvPr>
          <p:cNvSpPr txBox="1"/>
          <p:nvPr/>
        </p:nvSpPr>
        <p:spPr>
          <a:xfrm>
            <a:off x="3886200" y="2760782"/>
            <a:ext cx="16248185" cy="63129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5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Información del </a:t>
            </a:r>
            <a:r>
              <a:rPr lang="es-ES" sz="5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Programa y toda la documentación:</a:t>
            </a:r>
            <a:endParaRPr lang="es-ES" sz="5400" dirty="0"/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5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https://erasmus.um.es</a:t>
            </a:r>
            <a:r>
              <a:rPr lang="es-ES" sz="5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s-ES" sz="5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5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Erasmus Estudios / PDI-PAS </a:t>
            </a:r>
            <a:r>
              <a:rPr lang="es-ES" sz="5400" kern="1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 PAS / Información</a:t>
            </a:r>
            <a:endParaRPr lang="es-ES" sz="5400" kern="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ES" sz="5400" kern="1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s-ES" sz="3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050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12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69E745BF-DB11-7D40-8625-93C5F8BEAE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2355" y="3359150"/>
            <a:ext cx="6997700" cy="6997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49941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545</TotalTime>
  <Words>1661</Words>
  <Application>Microsoft Office PowerPoint</Application>
  <PresentationFormat>Personalizado</PresentationFormat>
  <Paragraphs>319</Paragraphs>
  <Slides>30</Slides>
  <Notes>30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8" baseType="lpstr">
      <vt:lpstr>Arial</vt:lpstr>
      <vt:lpstr>Calibri</vt:lpstr>
      <vt:lpstr>Calibri Light</vt:lpstr>
      <vt:lpstr>Helvetica</vt:lpstr>
      <vt:lpstr>IBM Plex Sans</vt:lpstr>
      <vt:lpstr>IBM Plex Sans Medium</vt:lpstr>
      <vt:lpstr>Lato</vt:lpstr>
      <vt:lpstr>Tema de Office</vt:lpstr>
      <vt:lpstr>MOVILIDAD PTGAS ERASMUS+ 2024-25 </vt:lpstr>
      <vt:lpstr> Revisión de la convocatoria 2023-24  a. Objeto b. Destinatarios c. Condiciones y requisitos d. Financiación e. Solicitud f. Criterios de selección g. Documentación      </vt:lpstr>
      <vt:lpstr>A. OBJETO</vt:lpstr>
      <vt:lpstr>Presentación de PowerPoint</vt:lpstr>
      <vt:lpstr>B. DESTINATARIOS</vt:lpstr>
      <vt:lpstr>Presentación de PowerPoint</vt:lpstr>
      <vt:lpstr>C. CONDICIONES Y REQUISITOS</vt:lpstr>
      <vt:lpstr>Presentación de PowerPoint</vt:lpstr>
      <vt:lpstr>Presentación de PowerPoint</vt:lpstr>
      <vt:lpstr>Presentación de PowerPoint</vt:lpstr>
      <vt:lpstr>D. FINANCIACIÓN</vt:lpstr>
      <vt:lpstr>Presentación de PowerPoint</vt:lpstr>
      <vt:lpstr>Presentación de PowerPoint</vt:lpstr>
      <vt:lpstr>Presentación de PowerPoint</vt:lpstr>
      <vt:lpstr>D. SOLICITUD</vt:lpstr>
      <vt:lpstr>Presentación de PowerPoint</vt:lpstr>
      <vt:lpstr>Presentación de PowerPoint</vt:lpstr>
      <vt:lpstr>Presentación de PowerPoint</vt:lpstr>
      <vt:lpstr>F. CRITERIOS DE SELECCIÓN</vt:lpstr>
      <vt:lpstr>Presentación de PowerPoint</vt:lpstr>
      <vt:lpstr>G. DOCUMENTACIÓN</vt:lpstr>
      <vt:lpstr>Presentación de PowerPoint</vt:lpstr>
      <vt:lpstr>Presentación de PowerPoint</vt:lpstr>
      <vt:lpstr>BÚSQUEDA DE DESTINOS  a. Páginas web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GLORIA MARIA HERNANDEZ LOPEZ</cp:lastModifiedBy>
  <cp:revision>49</cp:revision>
  <dcterms:created xsi:type="dcterms:W3CDTF">2023-07-12T12:00:34Z</dcterms:created>
  <dcterms:modified xsi:type="dcterms:W3CDTF">2025-02-13T12:56:38Z</dcterms:modified>
</cp:coreProperties>
</file>